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48" r:id="rId2"/>
  </p:sldMasterIdLst>
  <p:notesMasterIdLst>
    <p:notesMasterId r:id="rId15"/>
  </p:notesMasterIdLst>
  <p:handoutMasterIdLst>
    <p:handoutMasterId r:id="rId16"/>
  </p:handoutMasterIdLst>
  <p:sldIdLst>
    <p:sldId id="322" r:id="rId3"/>
    <p:sldId id="338" r:id="rId4"/>
    <p:sldId id="344" r:id="rId5"/>
    <p:sldId id="352" r:id="rId6"/>
    <p:sldId id="354" r:id="rId7"/>
    <p:sldId id="355" r:id="rId8"/>
    <p:sldId id="349" r:id="rId9"/>
    <p:sldId id="353" r:id="rId10"/>
    <p:sldId id="345" r:id="rId11"/>
    <p:sldId id="356" r:id="rId12"/>
    <p:sldId id="342" r:id="rId13"/>
    <p:sldId id="33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36">
          <p15:clr>
            <a:srgbClr val="A4A3A4"/>
          </p15:clr>
        </p15:guide>
        <p15:guide id="2" orient="horz" pos="4237">
          <p15:clr>
            <a:srgbClr val="A4A3A4"/>
          </p15:clr>
        </p15:guide>
        <p15:guide id="3" orient="horz" pos="3938">
          <p15:clr>
            <a:srgbClr val="A4A3A4"/>
          </p15:clr>
        </p15:guide>
        <p15:guide id="4" pos="254">
          <p15:clr>
            <a:srgbClr val="A4A3A4"/>
          </p15:clr>
        </p15:guide>
        <p15:guide id="5" pos="5501">
          <p15:clr>
            <a:srgbClr val="A4A3A4"/>
          </p15:clr>
        </p15:guide>
        <p15:guide id="6" orient="horz" pos="1890">
          <p15:clr>
            <a:srgbClr val="A4A3A4"/>
          </p15:clr>
        </p15:guide>
        <p15:guide id="7" pos="49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C34"/>
    <a:srgbClr val="0066B2"/>
    <a:srgbClr val="FF9933"/>
    <a:srgbClr val="FFCC00"/>
    <a:srgbClr val="FFFF00"/>
    <a:srgbClr val="00B2BD"/>
    <a:srgbClr val="009DD9"/>
    <a:srgbClr val="EDEDEE"/>
    <a:srgbClr val="711B00"/>
    <a:srgbClr val="E21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7278" autoAdjust="0"/>
  </p:normalViewPr>
  <p:slideViewPr>
    <p:cSldViewPr snapToGrid="0" showGuides="1">
      <p:cViewPr varScale="1">
        <p:scale>
          <a:sx n="106" d="100"/>
          <a:sy n="106" d="100"/>
        </p:scale>
        <p:origin x="-114" y="-96"/>
      </p:cViewPr>
      <p:guideLst>
        <p:guide orient="horz" pos="836"/>
        <p:guide orient="horz" pos="4237"/>
        <p:guide orient="horz" pos="3938"/>
        <p:guide orient="horz" pos="1890"/>
        <p:guide pos="254"/>
        <p:guide pos="5501"/>
        <p:guide pos="491"/>
      </p:guideLst>
    </p:cSldViewPr>
  </p:slideViewPr>
  <p:notesTextViewPr>
    <p:cViewPr>
      <p:scale>
        <a:sx n="100" d="100"/>
        <a:sy n="100" d="100"/>
      </p:scale>
      <p:origin x="0" y="0"/>
    </p:cViewPr>
  </p:notesTextViewPr>
  <p:sorterViewPr>
    <p:cViewPr>
      <p:scale>
        <a:sx n="167" d="100"/>
        <a:sy n="167" d="100"/>
      </p:scale>
      <p:origin x="0" y="0"/>
    </p:cViewPr>
  </p:sorterViewPr>
  <p:notesViewPr>
    <p:cSldViewPr snapToGrid="0" snapToObjects="1">
      <p:cViewPr varScale="1">
        <p:scale>
          <a:sx n="151" d="100"/>
          <a:sy n="151" d="100"/>
        </p:scale>
        <p:origin x="-536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C5DCE1-2DF4-FA41-934F-BF661E7CCEDF}" type="datetimeFigureOut">
              <a:rPr lang="en-US" smtClean="0">
                <a:latin typeface="Arial"/>
              </a:rPr>
              <a:t>3/28/2016</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30D584-2FFF-3349-8BE5-DE1801FD3DF2}"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3693415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AC2E6F95-A510-704D-BC26-74E227C09D56}" type="datetimeFigureOut">
              <a:rPr lang="en-US" smtClean="0"/>
              <a:pPr/>
              <a:t>3/28/2016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B5F8569C-0816-9148-9CE0-9839040A8AB5}" type="slidenum">
              <a:rPr lang="en-US" smtClean="0"/>
              <a:pPr/>
              <a:t>‹#›</a:t>
            </a:fld>
            <a:endParaRPr lang="en-US" dirty="0"/>
          </a:p>
        </p:txBody>
      </p:sp>
    </p:spTree>
    <p:extLst>
      <p:ext uri="{BB962C8B-B14F-4D97-AF65-F5344CB8AC3E}">
        <p14:creationId xmlns:p14="http://schemas.microsoft.com/office/powerpoint/2010/main" val="39677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8569C-0816-9148-9CE0-9839040A8AB5}" type="slidenum">
              <a:rPr lang="en-US" smtClean="0"/>
              <a:pPr/>
              <a:t>1</a:t>
            </a:fld>
            <a:endParaRPr lang="en-US" dirty="0"/>
          </a:p>
        </p:txBody>
      </p:sp>
    </p:spTree>
    <p:extLst>
      <p:ext uri="{BB962C8B-B14F-4D97-AF65-F5344CB8AC3E}">
        <p14:creationId xmlns:p14="http://schemas.microsoft.com/office/powerpoint/2010/main" val="1490108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pic>
        <p:nvPicPr>
          <p:cNvPr id="7" name="Picture 2" descr="C:\Users\ptli\Desktop\Montebello\IMG_0905.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411480" y="6619857"/>
            <a:ext cx="1313160" cy="123111"/>
          </a:xfrm>
          <a:prstGeom prst="rect">
            <a:avLst/>
          </a:prstGeom>
          <a:noFill/>
        </p:spPr>
        <p:txBody>
          <a:bodyPr wrap="none" lIns="0" tIns="0" rIns="0" bIns="0" rtlCol="0">
            <a:spAutoFit/>
          </a:bodyPr>
          <a:lstStyle/>
          <a:p>
            <a:r>
              <a:rPr lang="en-US" sz="800" dirty="0" smtClean="0">
                <a:solidFill>
                  <a:prstClr val="black"/>
                </a:solidFill>
                <a:latin typeface="Arial"/>
              </a:rPr>
              <a:t>© 2016 Chevron Corporation</a:t>
            </a:r>
            <a:endParaRPr lang="en-US" sz="800" dirty="0">
              <a:solidFill>
                <a:prstClr val="black"/>
              </a:solidFill>
              <a:latin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8140" y="1193282"/>
            <a:ext cx="1627719" cy="1476635"/>
          </a:xfrm>
          <a:prstGeom prst="rect">
            <a:avLst/>
          </a:prstGeom>
        </p:spPr>
      </p:pic>
      <p:sp>
        <p:nvSpPr>
          <p:cNvPr id="11" name="Subtitle 2"/>
          <p:cNvSpPr>
            <a:spLocks noGrp="1"/>
          </p:cNvSpPr>
          <p:nvPr>
            <p:ph type="subTitle" idx="1" hasCustomPrompt="1"/>
          </p:nvPr>
        </p:nvSpPr>
        <p:spPr>
          <a:xfrm>
            <a:off x="914400" y="3941496"/>
            <a:ext cx="7315200" cy="1636581"/>
          </a:xfrm>
        </p:spPr>
        <p:txBody>
          <a:bodyPr lIns="0" rIns="0">
            <a:noAutofit/>
          </a:bodyPr>
          <a:lstStyle>
            <a:lvl1pPr marL="0" indent="0" algn="ctr">
              <a:spcBef>
                <a:spcPts val="0"/>
              </a:spcBef>
              <a:buNone/>
              <a:defRPr sz="1400" b="0" i="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title, date</a:t>
            </a:r>
            <a:endParaRPr lang="en-US" dirty="0"/>
          </a:p>
        </p:txBody>
      </p:sp>
      <p:sp>
        <p:nvSpPr>
          <p:cNvPr id="10" name="Title 1"/>
          <p:cNvSpPr>
            <a:spLocks noGrp="1"/>
          </p:cNvSpPr>
          <p:nvPr>
            <p:ph type="ctrTitle" hasCustomPrompt="1"/>
          </p:nvPr>
        </p:nvSpPr>
        <p:spPr>
          <a:xfrm>
            <a:off x="914400" y="2646868"/>
            <a:ext cx="7315200" cy="1624362"/>
          </a:xfrm>
        </p:spPr>
        <p:txBody>
          <a:bodyPr lIns="0" rIns="0" anchor="t">
            <a:noAutofit/>
          </a:bodyPr>
          <a:lstStyle>
            <a:lvl1pPr>
              <a:lnSpc>
                <a:spcPct val="90000"/>
              </a:lnSpc>
              <a:defRPr sz="4400" b="1" baseline="0">
                <a:solidFill>
                  <a:schemeClr val="bg2"/>
                </a:solidFill>
              </a:defRPr>
            </a:lvl1pPr>
          </a:lstStyle>
          <a:p>
            <a:r>
              <a:rPr lang="en-US" dirty="0" smtClean="0"/>
              <a:t>Vacuum Truck </a:t>
            </a:r>
            <a:br>
              <a:rPr lang="en-US" dirty="0" smtClean="0"/>
            </a:br>
            <a:r>
              <a:rPr lang="en-US" dirty="0" smtClean="0"/>
              <a:t>Safe Operation</a:t>
            </a:r>
            <a:endParaRPr lang="en-US" dirty="0"/>
          </a:p>
        </p:txBody>
      </p:sp>
    </p:spTree>
    <p:extLst>
      <p:ext uri="{BB962C8B-B14F-4D97-AF65-F5344CB8AC3E}">
        <p14:creationId xmlns:p14="http://schemas.microsoft.com/office/powerpoint/2010/main" val="8724882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3912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660920"/>
            <a:ext cx="7772400" cy="1362075"/>
          </a:xfrm>
        </p:spPr>
        <p:txBody>
          <a:bodyPr anchor="t"/>
          <a:lstStyle>
            <a:lvl1pPr algn="ctr">
              <a:defRPr sz="3600" b="1" cap="none">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85800" y="2327520"/>
            <a:ext cx="7772400" cy="420533"/>
          </a:xfrm>
        </p:spPr>
        <p:txBody>
          <a:bodyPr anchor="t"/>
          <a:lstStyle>
            <a:lvl1pPr marL="0" indent="0" algn="ctr">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15839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342900" indent="-17145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58683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1480" y="240270"/>
            <a:ext cx="8320628" cy="85810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35024"/>
            <a:ext cx="4038600" cy="491200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3508" y="1335024"/>
            <a:ext cx="4038600" cy="491200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33934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Rectangle 3"/>
          <p:cNvSpPr/>
          <p:nvPr userDrawn="1"/>
        </p:nvSpPr>
        <p:spPr>
          <a:xfrm>
            <a:off x="403225" y="1327150"/>
            <a:ext cx="8329614" cy="4918084"/>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403225" y="1327150"/>
            <a:ext cx="8321040" cy="4919472"/>
          </a:xfrm>
        </p:spPr>
        <p:txBody>
          <a:bodyPr/>
          <a:lstStyle>
            <a:lvl1pPr marL="0" indent="0">
              <a:buNone/>
              <a:defRPr/>
            </a:lvl1pPr>
          </a:lstStyle>
          <a:p>
            <a:endParaRPr lang="en-US" dirty="0"/>
          </a:p>
        </p:txBody>
      </p:sp>
    </p:spTree>
    <p:extLst>
      <p:ext uri="{BB962C8B-B14F-4D97-AF65-F5344CB8AC3E}">
        <p14:creationId xmlns:p14="http://schemas.microsoft.com/office/powerpoint/2010/main" val="37336907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chart">
    <p:spTree>
      <p:nvGrpSpPr>
        <p:cNvPr id="1" name=""/>
        <p:cNvGrpSpPr/>
        <p:nvPr/>
      </p:nvGrpSpPr>
      <p:grpSpPr>
        <a:xfrm>
          <a:off x="0" y="0"/>
          <a:ext cx="0" cy="0"/>
          <a:chOff x="0" y="0"/>
          <a:chExt cx="0" cy="0"/>
        </a:xfrm>
      </p:grpSpPr>
      <p:sp>
        <p:nvSpPr>
          <p:cNvPr id="5" name="Rectangle 4"/>
          <p:cNvSpPr/>
          <p:nvPr userDrawn="1"/>
        </p:nvSpPr>
        <p:spPr>
          <a:xfrm>
            <a:off x="403225" y="1327150"/>
            <a:ext cx="8329614" cy="4918084"/>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1480" y="240270"/>
            <a:ext cx="8320628" cy="85810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35024"/>
            <a:ext cx="4038600" cy="491200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3508" y="1335024"/>
            <a:ext cx="4038600" cy="491200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0057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411480" y="240270"/>
            <a:ext cx="8320628" cy="858108"/>
          </a:xfrm>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409221" y="1327150"/>
            <a:ext cx="4164079" cy="4934012"/>
          </a:xfrm>
          <a:solidFill>
            <a:schemeClr val="tx2"/>
          </a:solidFill>
        </p:spPr>
        <p:txBody>
          <a:bodyPr vert="horz" lIns="274320" tIns="228600" rIns="274320" bIns="228600" rtlCol="0">
            <a:noAutofit/>
          </a:bodyPr>
          <a:lstStyle>
            <a:lvl1pPr marL="0" indent="0">
              <a:buNone/>
              <a:defRPr lang="en-US" sz="1600" dirty="0" smtClean="0">
                <a:solidFill>
                  <a:schemeClr val="bg1"/>
                </a:solidFill>
              </a:defRPr>
            </a:lvl1pPr>
            <a:lvl2pPr marL="171450" indent="0">
              <a:buNone/>
              <a:defRPr lang="en-US" dirty="0" smtClean="0">
                <a:solidFill>
                  <a:schemeClr val="bg1"/>
                </a:solidFill>
              </a:defRPr>
            </a:lvl2pPr>
            <a:lvl3pPr marL="342900" indent="0">
              <a:buNone/>
              <a:defRPr lang="en-US" dirty="0" smtClean="0">
                <a:solidFill>
                  <a:schemeClr val="bg1"/>
                </a:solidFill>
              </a:defRPr>
            </a:lvl3pPr>
            <a:lvl4pPr marL="514350" indent="0">
              <a:buNone/>
              <a:defRPr lang="en-US" dirty="0" smtClean="0">
                <a:solidFill>
                  <a:schemeClr val="bg1"/>
                </a:solidFill>
              </a:defRPr>
            </a:lvl4pPr>
            <a:lvl5pPr marL="685800" indent="0">
              <a:buNone/>
              <a:defRPr lang="en-US" dirty="0">
                <a:solidFill>
                  <a:schemeClr val="bg1"/>
                </a:solidFill>
              </a:defRPr>
            </a:lvl5pPr>
          </a:lstStyle>
          <a:p>
            <a:pPr lvl="0"/>
            <a:r>
              <a:rPr lang="en-US" dirty="0" smtClean="0"/>
              <a:t>Click to edit master text styles</a:t>
            </a:r>
          </a:p>
        </p:txBody>
      </p:sp>
      <p:sp>
        <p:nvSpPr>
          <p:cNvPr id="7" name="Picture Placeholder 6"/>
          <p:cNvSpPr>
            <a:spLocks noGrp="1"/>
          </p:cNvSpPr>
          <p:nvPr>
            <p:ph type="pic" sz="quarter" idx="10"/>
          </p:nvPr>
        </p:nvSpPr>
        <p:spPr>
          <a:xfrm>
            <a:off x="4568649" y="1327150"/>
            <a:ext cx="4166129" cy="4937760"/>
          </a:xfrm>
          <a:noFill/>
        </p:spPr>
        <p:txBody>
          <a:bodyPr/>
          <a:lstStyle>
            <a:lvl1pPr marL="0" indent="0">
              <a:buNone/>
              <a:defRPr/>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673415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image left">
    <p:spTree>
      <p:nvGrpSpPr>
        <p:cNvPr id="1" name=""/>
        <p:cNvGrpSpPr/>
        <p:nvPr/>
      </p:nvGrpSpPr>
      <p:grpSpPr>
        <a:xfrm>
          <a:off x="0" y="0"/>
          <a:ext cx="0" cy="0"/>
          <a:chOff x="0" y="0"/>
          <a:chExt cx="0" cy="0"/>
        </a:xfrm>
      </p:grpSpPr>
      <p:sp>
        <p:nvSpPr>
          <p:cNvPr id="2" name="Title 1"/>
          <p:cNvSpPr>
            <a:spLocks noGrp="1"/>
          </p:cNvSpPr>
          <p:nvPr>
            <p:ph type="title"/>
          </p:nvPr>
        </p:nvSpPr>
        <p:spPr>
          <a:xfrm>
            <a:off x="411480" y="240270"/>
            <a:ext cx="8320628" cy="858108"/>
          </a:xfrm>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4564944" y="1327150"/>
            <a:ext cx="4167894" cy="4934012"/>
          </a:xfrm>
          <a:solidFill>
            <a:srgbClr val="0B2D71"/>
          </a:solidFill>
        </p:spPr>
        <p:txBody>
          <a:bodyPr vert="horz" lIns="274320" tIns="228600" rIns="274320" bIns="228600" rtlCol="0">
            <a:noAutofit/>
          </a:bodyPr>
          <a:lstStyle>
            <a:lvl1pPr marL="0" indent="0">
              <a:buNone/>
              <a:defRPr lang="en-US" sz="1600" dirty="0" smtClean="0">
                <a:solidFill>
                  <a:schemeClr val="bg1"/>
                </a:solidFill>
              </a:defRPr>
            </a:lvl1pPr>
            <a:lvl2pPr marL="171450" indent="0">
              <a:buNone/>
              <a:defRPr lang="en-US" dirty="0" smtClean="0">
                <a:solidFill>
                  <a:schemeClr val="bg1"/>
                </a:solidFill>
              </a:defRPr>
            </a:lvl2pPr>
            <a:lvl3pPr marL="342900" indent="0">
              <a:buNone/>
              <a:defRPr lang="en-US" dirty="0" smtClean="0">
                <a:solidFill>
                  <a:schemeClr val="bg1"/>
                </a:solidFill>
              </a:defRPr>
            </a:lvl3pPr>
            <a:lvl4pPr marL="514350" indent="0">
              <a:buNone/>
              <a:defRPr lang="en-US" dirty="0" smtClean="0">
                <a:solidFill>
                  <a:schemeClr val="bg1"/>
                </a:solidFill>
              </a:defRPr>
            </a:lvl4pPr>
            <a:lvl5pPr marL="685800" indent="0">
              <a:buNone/>
              <a:defRPr lang="en-US" dirty="0">
                <a:solidFill>
                  <a:schemeClr val="bg1"/>
                </a:solidFill>
              </a:defRPr>
            </a:lvl5pPr>
          </a:lstStyle>
          <a:p>
            <a:pPr lvl="0"/>
            <a:r>
              <a:rPr lang="en-US" dirty="0" smtClean="0"/>
              <a:t>Click to edit master text styles</a:t>
            </a:r>
          </a:p>
        </p:txBody>
      </p:sp>
      <p:sp>
        <p:nvSpPr>
          <p:cNvPr id="7" name="Picture Placeholder 6"/>
          <p:cNvSpPr>
            <a:spLocks noGrp="1"/>
          </p:cNvSpPr>
          <p:nvPr>
            <p:ph type="pic" sz="quarter" idx="10"/>
          </p:nvPr>
        </p:nvSpPr>
        <p:spPr>
          <a:xfrm>
            <a:off x="403225" y="1327150"/>
            <a:ext cx="4168776" cy="4937760"/>
          </a:xfrm>
          <a:noFill/>
        </p:spPr>
        <p:txBody>
          <a:bodyPr/>
          <a:lstStyle>
            <a:lvl1pPr marL="0" indent="0">
              <a:buNone/>
              <a:defRPr/>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28453733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a:solidFill>
            <a:schemeClr val="bg1">
              <a:lumMod val="95000"/>
            </a:schemeClr>
          </a:solidFill>
        </p:spPr>
        <p:txBody>
          <a:bodyPr/>
          <a:lstStyle>
            <a:lvl1pPr marL="0" indent="0">
              <a:buNone/>
              <a:defRPr>
                <a:solidFill>
                  <a:schemeClr val="tx1"/>
                </a:solidFill>
              </a:defRPr>
            </a:lvl1pPr>
          </a:lstStyle>
          <a:p>
            <a:r>
              <a:rPr lang="en-US" dirty="0" smtClean="0"/>
              <a:t>Drag picture to placeholder or click icon to add</a:t>
            </a:r>
            <a:endParaRPr lang="en-US" dirty="0"/>
          </a:p>
        </p:txBody>
      </p:sp>
      <p:sp>
        <p:nvSpPr>
          <p:cNvPr id="3" name="Content Placeholder 2"/>
          <p:cNvSpPr>
            <a:spLocks noGrp="1"/>
          </p:cNvSpPr>
          <p:nvPr>
            <p:ph idx="1" hasCustomPrompt="1"/>
          </p:nvPr>
        </p:nvSpPr>
        <p:spPr>
          <a:xfrm>
            <a:off x="411480" y="1052694"/>
            <a:ext cx="8320628" cy="4752612"/>
          </a:xfrm>
        </p:spPr>
        <p:txBody>
          <a:bodyPr anchor="ctr"/>
          <a:lstStyle>
            <a:lvl1pPr marL="0" indent="0" algn="ctr">
              <a:spcBef>
                <a:spcPts val="1200"/>
              </a:spcBef>
              <a:buNone/>
              <a:defRPr sz="4000" b="1">
                <a:solidFill>
                  <a:schemeClr val="bg1"/>
                </a:solidFill>
              </a:defRPr>
            </a:lvl1pPr>
            <a:lvl2pPr marL="342900" indent="-171450">
              <a:defRPr/>
            </a:lvl2pPr>
          </a:lstStyle>
          <a:p>
            <a:pPr lvl="0"/>
            <a:r>
              <a:rPr lang="en-US" dirty="0" smtClean="0"/>
              <a:t>click to edit master text styles</a:t>
            </a:r>
          </a:p>
        </p:txBody>
      </p:sp>
    </p:spTree>
    <p:extLst>
      <p:ext uri="{BB962C8B-B14F-4D97-AF65-F5344CB8AC3E}">
        <p14:creationId xmlns:p14="http://schemas.microsoft.com/office/powerpoint/2010/main" val="9909680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02625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10"/>
          <p:cNvSpPr txBox="1"/>
          <p:nvPr/>
        </p:nvSpPr>
        <p:spPr>
          <a:xfrm>
            <a:off x="7924632" y="6619857"/>
            <a:ext cx="808206" cy="123111"/>
          </a:xfrm>
          <a:prstGeom prst="rect">
            <a:avLst/>
          </a:prstGeom>
          <a:noFill/>
        </p:spPr>
        <p:txBody>
          <a:bodyPr wrap="square" lIns="0" tIns="0" rIns="0" bIns="0" rtlCol="0">
            <a:noAutofit/>
          </a:bodyPr>
          <a:lstStyle/>
          <a:p>
            <a:pPr algn="r"/>
            <a:fld id="{9A822660-8374-4340-934D-8C9E1AF0D0EE}" type="slidenum">
              <a:rPr lang="en-US" sz="800" smtClean="0">
                <a:solidFill>
                  <a:prstClr val="black"/>
                </a:solidFill>
                <a:latin typeface="Arial"/>
              </a:rPr>
              <a:pPr algn="r"/>
              <a:t>‹#›</a:t>
            </a:fld>
            <a:endParaRPr lang="en-US" sz="800" dirty="0">
              <a:solidFill>
                <a:prstClr val="black"/>
              </a:solidFill>
              <a:latin typeface="Arial"/>
            </a:endParaRPr>
          </a:p>
        </p:txBody>
      </p:sp>
      <p:sp>
        <p:nvSpPr>
          <p:cNvPr id="2" name="Title Placeholder 1"/>
          <p:cNvSpPr>
            <a:spLocks noGrp="1"/>
          </p:cNvSpPr>
          <p:nvPr>
            <p:ph type="title"/>
          </p:nvPr>
        </p:nvSpPr>
        <p:spPr>
          <a:xfrm>
            <a:off x="411480" y="240270"/>
            <a:ext cx="8320628" cy="858108"/>
          </a:xfrm>
          <a:prstGeom prst="rect">
            <a:avLst/>
          </a:prstGeom>
        </p:spPr>
        <p:txBody>
          <a:bodyPr vert="horz" lIns="0" tIns="45720" rIns="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11480" y="1332469"/>
            <a:ext cx="8320628" cy="491455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p:nvSpPr>
        <p:spPr>
          <a:xfrm>
            <a:off x="411480" y="6619857"/>
            <a:ext cx="1313160" cy="123111"/>
          </a:xfrm>
          <a:prstGeom prst="rect">
            <a:avLst/>
          </a:prstGeom>
          <a:noFill/>
        </p:spPr>
        <p:txBody>
          <a:bodyPr wrap="none" lIns="0" tIns="0" rIns="0" bIns="0" rtlCol="0">
            <a:spAutoFit/>
          </a:bodyPr>
          <a:lstStyle/>
          <a:p>
            <a:r>
              <a:rPr lang="en-US" sz="800" dirty="0" smtClean="0">
                <a:solidFill>
                  <a:prstClr val="black"/>
                </a:solidFill>
                <a:latin typeface="Arial"/>
              </a:rPr>
              <a:t>© 2016 Chevron Corporation</a:t>
            </a:r>
            <a:endParaRPr lang="en-US" sz="800" dirty="0">
              <a:solidFill>
                <a:prstClr val="black"/>
              </a:solidFill>
              <a:latin typeface="Arial"/>
            </a:endParaRPr>
          </a:p>
        </p:txBody>
      </p: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079" y="6291871"/>
            <a:ext cx="501843" cy="536591"/>
          </a:xfrm>
          <a:prstGeom prst="rect">
            <a:avLst/>
          </a:prstGeom>
        </p:spPr>
      </p:pic>
    </p:spTree>
    <p:extLst>
      <p:ext uri="{BB962C8B-B14F-4D97-AF65-F5344CB8AC3E}">
        <p14:creationId xmlns:p14="http://schemas.microsoft.com/office/powerpoint/2010/main" val="3932272926"/>
      </p:ext>
    </p:extLst>
  </p:cSld>
  <p:clrMap bg1="lt1" tx1="dk1" bg2="lt2" tx2="dk2" accent1="accent1" accent2="accent2" accent3="accent3" accent4="accent4" accent5="accent5" accent6="accent6" hlink="hlink" folHlink="folHlink"/>
  <p:sldLayoutIdLst>
    <p:sldLayoutId id="2147483681" r:id="rId1"/>
  </p:sldLayoutIdLst>
  <p:timing>
    <p:tnLst>
      <p:par>
        <p:cTn id="1" dur="indefinite" restart="never" nodeType="tmRoot"/>
      </p:par>
    </p:tnLst>
  </p:timing>
  <p:hf sldNum="0" hdr="0" ft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171450" indent="-171450" algn="l" defTabSz="457200" rtl="0" eaLnBrk="1" latinLnBrk="0" hangingPunct="1">
        <a:spcBef>
          <a:spcPts val="500"/>
        </a:spcBef>
        <a:buFont typeface="Arial"/>
        <a:buChar char="•"/>
        <a:defRPr sz="1800" kern="1200">
          <a:solidFill>
            <a:schemeClr val="tx1"/>
          </a:solidFill>
          <a:latin typeface="+mn-lt"/>
          <a:ea typeface="+mn-ea"/>
          <a:cs typeface="+mn-cs"/>
        </a:defRPr>
      </a:lvl1pPr>
      <a:lvl2pPr marL="342900" indent="-171450" algn="l" defTabSz="457200" rtl="0" eaLnBrk="1" latinLnBrk="0" hangingPunct="1">
        <a:spcBef>
          <a:spcPts val="500"/>
        </a:spcBef>
        <a:buFont typeface="Arial"/>
        <a:buChar char="–"/>
        <a:defRPr sz="1800" kern="1200">
          <a:solidFill>
            <a:schemeClr val="tx1"/>
          </a:solidFill>
          <a:latin typeface="+mn-lt"/>
          <a:ea typeface="+mn-ea"/>
          <a:cs typeface="+mn-cs"/>
        </a:defRPr>
      </a:lvl2pPr>
      <a:lvl3pPr marL="514350" indent="-171450" algn="l" defTabSz="457200" rtl="0" eaLnBrk="1" latinLnBrk="0" hangingPunct="1">
        <a:spcBef>
          <a:spcPts val="500"/>
        </a:spcBef>
        <a:buFont typeface="Arial"/>
        <a:buChar char="•"/>
        <a:defRPr sz="1800" kern="1200">
          <a:solidFill>
            <a:schemeClr val="tx1"/>
          </a:solidFill>
          <a:latin typeface="+mn-lt"/>
          <a:ea typeface="+mn-ea"/>
          <a:cs typeface="+mn-cs"/>
        </a:defRPr>
      </a:lvl3pPr>
      <a:lvl4pPr marL="685800" indent="-171450" algn="l" defTabSz="457200" rtl="0" eaLnBrk="1" latinLnBrk="0" hangingPunct="1">
        <a:spcBef>
          <a:spcPts val="500"/>
        </a:spcBef>
        <a:buSzPct val="100000"/>
        <a:buFont typeface="Arial"/>
        <a:buChar char="–"/>
        <a:defRPr sz="1800" kern="1200">
          <a:solidFill>
            <a:schemeClr val="tx1"/>
          </a:solidFill>
          <a:latin typeface="+mn-lt"/>
          <a:ea typeface="+mn-ea"/>
          <a:cs typeface="+mn-cs"/>
        </a:defRPr>
      </a:lvl4pPr>
      <a:lvl5pPr marL="858838" indent="-173038" algn="l" defTabSz="457200" rtl="0" eaLnBrk="1" latinLnBrk="0" hangingPunct="1">
        <a:spcBef>
          <a:spcPts val="5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10"/>
          <p:cNvSpPr txBox="1"/>
          <p:nvPr/>
        </p:nvSpPr>
        <p:spPr>
          <a:xfrm>
            <a:off x="7924632" y="6619857"/>
            <a:ext cx="808206" cy="123111"/>
          </a:xfrm>
          <a:prstGeom prst="rect">
            <a:avLst/>
          </a:prstGeom>
          <a:noFill/>
        </p:spPr>
        <p:txBody>
          <a:bodyPr wrap="square" lIns="0" tIns="0" rIns="0" bIns="0" rtlCol="0">
            <a:noAutofit/>
          </a:bodyPr>
          <a:lstStyle/>
          <a:p>
            <a:pPr algn="r"/>
            <a:fld id="{9A822660-8374-4340-934D-8C9E1AF0D0EE}" type="slidenum">
              <a:rPr lang="en-US" sz="800" smtClean="0"/>
              <a:pPr algn="r"/>
              <a:t>‹#›</a:t>
            </a:fld>
            <a:endParaRPr lang="en-US" sz="800" dirty="0"/>
          </a:p>
        </p:txBody>
      </p:sp>
      <p:sp>
        <p:nvSpPr>
          <p:cNvPr id="2" name="Title Placeholder 1"/>
          <p:cNvSpPr>
            <a:spLocks noGrp="1"/>
          </p:cNvSpPr>
          <p:nvPr>
            <p:ph type="title"/>
          </p:nvPr>
        </p:nvSpPr>
        <p:spPr>
          <a:xfrm>
            <a:off x="411480" y="240270"/>
            <a:ext cx="8320628" cy="858108"/>
          </a:xfrm>
          <a:prstGeom prst="rect">
            <a:avLst/>
          </a:prstGeom>
        </p:spPr>
        <p:txBody>
          <a:bodyPr vert="horz" lIns="0" tIns="45720" rIns="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11480" y="1332469"/>
            <a:ext cx="8320628" cy="491455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p:nvSpPr>
        <p:spPr>
          <a:xfrm>
            <a:off x="411480" y="6619857"/>
            <a:ext cx="1313160" cy="123111"/>
          </a:xfrm>
          <a:prstGeom prst="rect">
            <a:avLst/>
          </a:prstGeom>
          <a:noFill/>
        </p:spPr>
        <p:txBody>
          <a:bodyPr wrap="none" lIns="0" tIns="0" rIns="0" bIns="0" rtlCol="0">
            <a:spAutoFit/>
          </a:bodyPr>
          <a:lstStyle/>
          <a:p>
            <a:r>
              <a:rPr lang="en-US" sz="800" dirty="0" smtClean="0"/>
              <a:t>© 2016 Chevron Corporation</a:t>
            </a:r>
            <a:endParaRPr lang="en-US" sz="800" dirty="0"/>
          </a:p>
        </p:txBody>
      </p:sp>
      <p:pic>
        <p:nvPicPr>
          <p:cNvPr id="33" name="Picture 3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21079" y="6291871"/>
            <a:ext cx="501843" cy="536591"/>
          </a:xfrm>
          <a:prstGeom prst="rect">
            <a:avLst/>
          </a:prstGeom>
        </p:spPr>
      </p:pic>
    </p:spTree>
    <p:extLst>
      <p:ext uri="{BB962C8B-B14F-4D97-AF65-F5344CB8AC3E}">
        <p14:creationId xmlns:p14="http://schemas.microsoft.com/office/powerpoint/2010/main" val="348753664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88" r:id="rId3"/>
    <p:sldLayoutId id="2147483689" r:id="rId4"/>
    <p:sldLayoutId id="2147483660" r:id="rId5"/>
    <p:sldLayoutId id="2147483668" r:id="rId6"/>
    <p:sldLayoutId id="2147483661" r:id="rId7"/>
    <p:sldLayoutId id="2147483654" r:id="rId8"/>
    <p:sldLayoutId id="2147483655" r:id="rId9"/>
    <p:sldLayoutId id="2147483651" r:id="rId10"/>
  </p:sldLayoutIdLst>
  <p:timing>
    <p:tnLst>
      <p:par>
        <p:cTn id="1" dur="indefinite" restart="never" nodeType="tmRoot"/>
      </p:par>
    </p:tnLst>
  </p:timing>
  <p:hf sldNum="0" hdr="0" ft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171450" indent="-171450" algn="l" defTabSz="457200" rtl="0" eaLnBrk="1" latinLnBrk="0" hangingPunct="1">
        <a:spcBef>
          <a:spcPts val="500"/>
        </a:spcBef>
        <a:buFont typeface="Arial"/>
        <a:buChar char="•"/>
        <a:defRPr sz="1800" kern="1200">
          <a:solidFill>
            <a:schemeClr val="tx1"/>
          </a:solidFill>
          <a:latin typeface="+mn-lt"/>
          <a:ea typeface="+mn-ea"/>
          <a:cs typeface="+mn-cs"/>
        </a:defRPr>
      </a:lvl1pPr>
      <a:lvl2pPr marL="342900" indent="-171450" algn="l" defTabSz="457200" rtl="0" eaLnBrk="1" latinLnBrk="0" hangingPunct="1">
        <a:spcBef>
          <a:spcPts val="500"/>
        </a:spcBef>
        <a:buFont typeface="Arial"/>
        <a:buChar char="–"/>
        <a:defRPr sz="1800" kern="1200">
          <a:solidFill>
            <a:schemeClr val="tx1"/>
          </a:solidFill>
          <a:latin typeface="+mn-lt"/>
          <a:ea typeface="+mn-ea"/>
          <a:cs typeface="+mn-cs"/>
        </a:defRPr>
      </a:lvl2pPr>
      <a:lvl3pPr marL="514350" indent="-171450" algn="l" defTabSz="457200" rtl="0" eaLnBrk="1" latinLnBrk="0" hangingPunct="1">
        <a:spcBef>
          <a:spcPts val="500"/>
        </a:spcBef>
        <a:buFont typeface="Arial"/>
        <a:buChar char="•"/>
        <a:defRPr sz="1800" kern="1200">
          <a:solidFill>
            <a:schemeClr val="tx1"/>
          </a:solidFill>
          <a:latin typeface="+mn-lt"/>
          <a:ea typeface="+mn-ea"/>
          <a:cs typeface="+mn-cs"/>
        </a:defRPr>
      </a:lvl3pPr>
      <a:lvl4pPr marL="685800" indent="-171450" algn="l" defTabSz="457200" rtl="0" eaLnBrk="1" latinLnBrk="0" hangingPunct="1">
        <a:spcBef>
          <a:spcPts val="500"/>
        </a:spcBef>
        <a:buSzPct val="100000"/>
        <a:buFont typeface="Arial"/>
        <a:buChar char="–"/>
        <a:defRPr sz="1800" kern="1200">
          <a:solidFill>
            <a:schemeClr val="tx1"/>
          </a:solidFill>
          <a:latin typeface="+mn-lt"/>
          <a:ea typeface="+mn-ea"/>
          <a:cs typeface="+mn-cs"/>
        </a:defRPr>
      </a:lvl4pPr>
      <a:lvl5pPr marL="858838" indent="-173038" algn="l" defTabSz="457200" rtl="0" eaLnBrk="1" latinLnBrk="0" hangingPunct="1">
        <a:spcBef>
          <a:spcPts val="5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llab001-hou.sp.chevron.net/sites/gdGMOE/SWPOut/Working%20Documents/APVacuum%20Truck%20and%20Vacuum%20System%20Operations%20SWP%20Standard.doc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86486"/>
            <a:ext cx="7315200" cy="1624362"/>
          </a:xfrm>
        </p:spPr>
        <p:txBody>
          <a:bodyPr lIns="0" rIns="0" anchor="t">
            <a:noAutofit/>
          </a:bodyPr>
          <a:lstStyle>
            <a:lvl1pPr>
              <a:lnSpc>
                <a:spcPct val="90000"/>
              </a:lnSpc>
              <a:defRPr sz="4400" b="1" baseline="0">
                <a:solidFill>
                  <a:schemeClr val="bg2"/>
                </a:solidFill>
              </a:defRPr>
            </a:lvl1pPr>
          </a:lstStyle>
          <a:p>
            <a:r>
              <a:rPr lang="en-US" dirty="0" smtClean="0">
                <a:effectLst>
                  <a:outerShdw blurRad="38100" dist="38100" dir="2700000" algn="tl">
                    <a:srgbClr val="000000">
                      <a:alpha val="43137"/>
                    </a:srgbClr>
                  </a:outerShdw>
                </a:effectLst>
              </a:rPr>
              <a:t>Vacuum Truck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Safe Operation</a:t>
            </a:r>
            <a:br>
              <a:rPr lang="en-US" dirty="0" smtClean="0">
                <a:effectLst>
                  <a:outerShdw blurRad="38100" dist="38100" dir="2700000" algn="tl">
                    <a:srgbClr val="000000">
                      <a:alpha val="43137"/>
                    </a:srgbClr>
                  </a:outerShdw>
                </a:effectLst>
              </a:rPr>
            </a:br>
            <a:r>
              <a:rPr lang="en-US" i="1" dirty="0" smtClean="0">
                <a:effectLst>
                  <a:outerShdw blurRad="38100" dist="38100" dir="2700000" algn="tl">
                    <a:srgbClr val="000000">
                      <a:alpha val="43137"/>
                    </a:srgbClr>
                  </a:outerShdw>
                </a:effectLst>
              </a:rPr>
              <a:t>SWP Update</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3513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Vacuum Truck Safe Operation</a:t>
            </a:r>
          </a:p>
        </p:txBody>
      </p:sp>
      <p:sp>
        <p:nvSpPr>
          <p:cNvPr id="3" name="Content Placeholder 2"/>
          <p:cNvSpPr>
            <a:spLocks noGrp="1"/>
          </p:cNvSpPr>
          <p:nvPr>
            <p:ph sz="half" idx="1"/>
          </p:nvPr>
        </p:nvSpPr>
        <p:spPr>
          <a:xfrm>
            <a:off x="448574" y="1327150"/>
            <a:ext cx="8284265" cy="4934012"/>
          </a:xfrm>
        </p:spPr>
        <p:txBody>
          <a:bodyPr/>
          <a:lstStyle/>
          <a:p>
            <a:pPr marL="342900" indent="-342900">
              <a:buFont typeface="Arial" panose="020B0604020202020204" pitchFamily="34" charset="0"/>
              <a:buChar char="•"/>
            </a:pPr>
            <a:r>
              <a:rPr lang="en-US" sz="2000" dirty="0" smtClean="0"/>
              <a:t>The vacuum </a:t>
            </a:r>
            <a:r>
              <a:rPr lang="en-US" sz="2000" dirty="0"/>
              <a:t>truck must be spotted on level ground safely away from flammable </a:t>
            </a:r>
            <a:r>
              <a:rPr lang="en-US" sz="2000" dirty="0" smtClean="0"/>
              <a:t>sources.</a:t>
            </a:r>
          </a:p>
          <a:p>
            <a:pPr marL="342900" indent="-342900">
              <a:buFont typeface="Arial" panose="020B0604020202020204" pitchFamily="34" charset="0"/>
              <a:buChar char="•"/>
            </a:pPr>
            <a:r>
              <a:rPr lang="en-US" sz="2000" dirty="0" smtClean="0"/>
              <a:t>The </a:t>
            </a:r>
            <a:r>
              <a:rPr lang="en-US" sz="2000" dirty="0"/>
              <a:t>vacuum exhaust hose routed a minimum of 50 feet (15 meters) away from personnel,  and downwind from the truck and other ignition </a:t>
            </a:r>
            <a:r>
              <a:rPr lang="en-US" sz="2000" dirty="0" smtClean="0"/>
              <a:t>sources.</a:t>
            </a:r>
          </a:p>
          <a:p>
            <a:pPr marL="342900" indent="-342900">
              <a:buFont typeface="Arial" panose="020B0604020202020204" pitchFamily="34" charset="0"/>
              <a:buChar char="•"/>
            </a:pPr>
            <a:r>
              <a:rPr lang="en-US" sz="2000" dirty="0" smtClean="0"/>
              <a:t>Trucks </a:t>
            </a:r>
            <a:r>
              <a:rPr lang="en-US" sz="2000" dirty="0"/>
              <a:t>designed and equipped with vacuum vent stack exhausting at 12 feet (3.65 meters) above the truck’s cab are also acceptable (</a:t>
            </a:r>
            <a:r>
              <a:rPr lang="en-US" sz="2000" i="1" dirty="0"/>
              <a:t>not approved by Chevron for still wind days</a:t>
            </a:r>
            <a:r>
              <a:rPr lang="en-US" sz="2000" dirty="0" smtClean="0"/>
              <a:t>).</a:t>
            </a:r>
          </a:p>
          <a:p>
            <a:endParaRPr lang="en-US" sz="2000" dirty="0"/>
          </a:p>
          <a:p>
            <a:r>
              <a:rPr lang="en-US" sz="2000" b="1" i="1" dirty="0"/>
              <a:t>Note</a:t>
            </a:r>
            <a:r>
              <a:rPr lang="en-US" sz="2000" i="1" dirty="0"/>
              <a:t>: </a:t>
            </a:r>
            <a:r>
              <a:rPr lang="en-US" sz="2000" i="1" dirty="0" smtClean="0"/>
              <a:t>Properly </a:t>
            </a:r>
            <a:r>
              <a:rPr lang="en-US" sz="2000" i="1" dirty="0"/>
              <a:t>spotting a vacuum truck away from flammable sources avoids potential ignition as well as “diesel runaway.” If runaway occurs or is suspected, shut down the truck’s engine immediately</a:t>
            </a:r>
            <a:r>
              <a:rPr lang="en-US" sz="2000" i="1" dirty="0" smtClean="0"/>
              <a:t>.</a:t>
            </a:r>
            <a:endParaRPr lang="en-US" sz="2000" i="1" dirty="0"/>
          </a:p>
        </p:txBody>
      </p:sp>
    </p:spTree>
    <p:extLst>
      <p:ext uri="{BB962C8B-B14F-4D97-AF65-F5344CB8AC3E}">
        <p14:creationId xmlns:p14="http://schemas.microsoft.com/office/powerpoint/2010/main" val="118214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Vacuum Truck Safe Operation</a:t>
            </a:r>
          </a:p>
        </p:txBody>
      </p:sp>
      <p:sp>
        <p:nvSpPr>
          <p:cNvPr id="3" name="Content Placeholder 2"/>
          <p:cNvSpPr>
            <a:spLocks noGrp="1"/>
          </p:cNvSpPr>
          <p:nvPr>
            <p:ph sz="half" idx="1"/>
          </p:nvPr>
        </p:nvSpPr>
        <p:spPr>
          <a:xfrm>
            <a:off x="569344" y="1309898"/>
            <a:ext cx="7919048" cy="1970939"/>
          </a:xfrm>
        </p:spPr>
        <p:style>
          <a:lnRef idx="0">
            <a:scrgbClr r="0" g="0" b="0"/>
          </a:lnRef>
          <a:fillRef idx="1003">
            <a:schemeClr val="lt2"/>
          </a:fillRef>
          <a:effectRef idx="0">
            <a:scrgbClr r="0" g="0" b="0"/>
          </a:effectRef>
          <a:fontRef idx="major"/>
        </p:style>
        <p:txBody>
          <a:bodyPr/>
          <a:lstStyle/>
          <a:p>
            <a:pPr lvl="0"/>
            <a:r>
              <a:rPr lang="en-US" sz="2400" dirty="0"/>
              <a:t>Prior to each and every step –</a:t>
            </a:r>
            <a:r>
              <a:rPr lang="en-US" sz="2400" dirty="0" smtClean="0"/>
              <a:t> </a:t>
            </a:r>
          </a:p>
          <a:p>
            <a:pPr lvl="0"/>
            <a:r>
              <a:rPr lang="en-US" sz="2400" b="1" dirty="0" smtClean="0"/>
              <a:t>assess</a:t>
            </a:r>
            <a:r>
              <a:rPr lang="en-US" sz="2400" dirty="0"/>
              <a:t>, </a:t>
            </a:r>
            <a:r>
              <a:rPr lang="en-US" sz="2400" b="1" dirty="0"/>
              <a:t>analyze</a:t>
            </a:r>
            <a:r>
              <a:rPr lang="en-US" sz="2400" dirty="0"/>
              <a:t> and </a:t>
            </a:r>
            <a:r>
              <a:rPr lang="en-US" sz="2400" b="1" dirty="0" smtClean="0"/>
              <a:t>act.</a:t>
            </a:r>
            <a:endParaRPr lang="en-US" sz="2400" dirty="0"/>
          </a:p>
        </p:txBody>
      </p:sp>
      <p:sp>
        <p:nvSpPr>
          <p:cNvPr id="6" name="Rectangle 5"/>
          <p:cNvSpPr/>
          <p:nvPr/>
        </p:nvSpPr>
        <p:spPr>
          <a:xfrm>
            <a:off x="676934" y="3472718"/>
            <a:ext cx="7820085" cy="2446824"/>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sz="1700" b="1" i="1" dirty="0" smtClean="0"/>
              <a:t>Has the Ground to Earth been verified?</a:t>
            </a:r>
          </a:p>
          <a:p>
            <a:pPr marL="342900" lvl="0" indent="-342900">
              <a:lnSpc>
                <a:spcPct val="150000"/>
              </a:lnSpc>
              <a:buFont typeface="Arial" panose="020B0604020202020204" pitchFamily="34" charset="0"/>
              <a:buChar char="•"/>
            </a:pPr>
            <a:r>
              <a:rPr lang="en-US" sz="1700" b="1" i="1" dirty="0" smtClean="0"/>
              <a:t>Has the equipment been properly inspected before brought on site?</a:t>
            </a:r>
          </a:p>
          <a:p>
            <a:pPr marL="342900" lvl="0" indent="-342900">
              <a:lnSpc>
                <a:spcPct val="150000"/>
              </a:lnSpc>
              <a:buFont typeface="Arial" panose="020B0604020202020204" pitchFamily="34" charset="0"/>
              <a:buChar char="•"/>
            </a:pPr>
            <a:r>
              <a:rPr lang="en-US" sz="1700" b="1" i="1" dirty="0" smtClean="0"/>
              <a:t>Do all persons involved understand the task at hand and have protections/mitigations been verified and communicated?</a:t>
            </a:r>
          </a:p>
          <a:p>
            <a:pPr marL="342900" lvl="0" indent="-342900">
              <a:lnSpc>
                <a:spcPct val="150000"/>
              </a:lnSpc>
              <a:buFont typeface="Arial" panose="020B0604020202020204" pitchFamily="34" charset="0"/>
              <a:buChar char="•"/>
            </a:pPr>
            <a:r>
              <a:rPr lang="en-US" sz="1700" b="1" i="1" dirty="0" smtClean="0"/>
              <a:t>If applicable, has the process equipment been properly isolated before work begins?</a:t>
            </a:r>
          </a:p>
        </p:txBody>
      </p:sp>
      <p:pic>
        <p:nvPicPr>
          <p:cNvPr id="7" name="Picture 6"/>
          <p:cNvPicPr/>
          <p:nvPr/>
        </p:nvPicPr>
        <p:blipFill>
          <a:blip r:embed="rId2" cstate="print"/>
          <a:srcRect/>
          <a:stretch>
            <a:fillRect/>
          </a:stretch>
        </p:blipFill>
        <p:spPr bwMode="auto">
          <a:xfrm>
            <a:off x="5319982" y="1466423"/>
            <a:ext cx="2704277" cy="1662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1039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 Injury</a:t>
            </a:r>
            <a:endParaRPr lang="en-US" dirty="0"/>
          </a:p>
        </p:txBody>
      </p:sp>
      <p:sp>
        <p:nvSpPr>
          <p:cNvPr id="3" name="Content Placeholder 2"/>
          <p:cNvSpPr>
            <a:spLocks noGrp="1"/>
          </p:cNvSpPr>
          <p:nvPr>
            <p:ph sz="half" idx="1"/>
          </p:nvPr>
        </p:nvSpPr>
        <p:spPr>
          <a:xfrm>
            <a:off x="432746" y="1207430"/>
            <a:ext cx="4939838" cy="4081440"/>
          </a:xfrm>
        </p:spPr>
        <p:txBody>
          <a:bodyPr/>
          <a:lstStyle/>
          <a:p>
            <a:r>
              <a:rPr lang="en-US" sz="1700" dirty="0"/>
              <a:t>Know the hazards and dangers of the job to be done.</a:t>
            </a:r>
          </a:p>
          <a:p>
            <a:pPr marL="0" indent="0">
              <a:buNone/>
            </a:pPr>
            <a:endParaRPr lang="en-US" sz="1700" dirty="0"/>
          </a:p>
          <a:p>
            <a:r>
              <a:rPr lang="en-US" sz="1700" dirty="0"/>
              <a:t>Plan your work activities. Remember to refer to the </a:t>
            </a:r>
            <a:r>
              <a:rPr lang="en-US" sz="1700" b="1" i="1" dirty="0"/>
              <a:t>Preventing Serious Injury and Fatalities Field Guide </a:t>
            </a:r>
            <a:r>
              <a:rPr lang="en-US" sz="1700" dirty="0"/>
              <a:t>when planning work</a:t>
            </a:r>
            <a:r>
              <a:rPr lang="en-US" sz="1700" dirty="0" smtClean="0"/>
              <a:t>.</a:t>
            </a:r>
            <a:endParaRPr lang="en-US" sz="1700" dirty="0"/>
          </a:p>
          <a:p>
            <a:pPr marL="0" indent="0">
              <a:buNone/>
            </a:pPr>
            <a:endParaRPr lang="en-US" sz="1700" dirty="0"/>
          </a:p>
          <a:p>
            <a:r>
              <a:rPr lang="en-US" sz="1700" dirty="0"/>
              <a:t>Use LPSA and </a:t>
            </a:r>
            <a:r>
              <a:rPr lang="en-US" sz="1700" dirty="0" smtClean="0"/>
              <a:t>JLAs. </a:t>
            </a:r>
            <a:r>
              <a:rPr lang="en-US" sz="1700" dirty="0"/>
              <a:t>What’s the worst thing that can happen? Mitigate or eliminate as many hazards as possible before starting work</a:t>
            </a:r>
            <a:r>
              <a:rPr lang="en-US" sz="1700" dirty="0" smtClean="0"/>
              <a:t>.</a:t>
            </a:r>
          </a:p>
          <a:p>
            <a:endParaRPr lang="en-US" sz="1700" dirty="0"/>
          </a:p>
          <a:p>
            <a:r>
              <a:rPr lang="en-US" sz="1700" dirty="0" smtClean="0"/>
              <a:t>Reference: </a:t>
            </a:r>
            <a:r>
              <a:rPr lang="en-US" sz="1700" dirty="0">
                <a:hlinkClick r:id="rId2"/>
              </a:rPr>
              <a:t>Safe Operation and Control of Vacuum Trucks (ESH 504</a:t>
            </a:r>
            <a:r>
              <a:rPr lang="en-US" sz="1700" dirty="0" smtClean="0">
                <a:hlinkClick r:id="rId2"/>
              </a:rPr>
              <a:t>)</a:t>
            </a:r>
            <a:endParaRPr lang="en-US" sz="1700" dirty="0" smtClean="0"/>
          </a:p>
          <a:p>
            <a:pPr marL="0" indent="0">
              <a:buNone/>
            </a:pPr>
            <a:endParaRPr lang="en-US" sz="1700" dirty="0" smtClean="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44269">
            <a:off x="5886178" y="1156771"/>
            <a:ext cx="2630918" cy="5019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46569" y="5204304"/>
            <a:ext cx="4922873" cy="706257"/>
          </a:xfrm>
          <a:prstGeom prst="roundRect">
            <a:avLst/>
          </a:prstGeom>
          <a:solidFill>
            <a:srgbClr val="00B2BD"/>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i="1" dirty="0"/>
              <a:t>Questions?</a:t>
            </a:r>
            <a:r>
              <a:rPr lang="en-US" dirty="0"/>
              <a:t> </a:t>
            </a:r>
            <a:r>
              <a:rPr lang="en-US" dirty="0" smtClean="0"/>
              <a:t> Contact </a:t>
            </a:r>
            <a:r>
              <a:rPr lang="en-US" dirty="0"/>
              <a:t>your local HES Specialist (TESH/RESH) or Safety Specialist.</a:t>
            </a:r>
          </a:p>
        </p:txBody>
      </p:sp>
    </p:spTree>
    <p:extLst>
      <p:ext uri="{BB962C8B-B14F-4D97-AF65-F5344CB8AC3E}">
        <p14:creationId xmlns:p14="http://schemas.microsoft.com/office/powerpoint/2010/main" val="2558484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1480" y="240270"/>
            <a:ext cx="8320628" cy="674130"/>
          </a:xfrm>
        </p:spPr>
        <p:txBody>
          <a:bodyPr/>
          <a:lstStyle/>
          <a:p>
            <a:r>
              <a:rPr lang="en-US" dirty="0" smtClean="0"/>
              <a:t>SWP Update: What’s Changed?</a:t>
            </a:r>
            <a:endParaRPr lang="en-US" dirty="0"/>
          </a:p>
        </p:txBody>
      </p:sp>
      <p:sp>
        <p:nvSpPr>
          <p:cNvPr id="7" name="TextBox 6"/>
          <p:cNvSpPr txBox="1"/>
          <p:nvPr/>
        </p:nvSpPr>
        <p:spPr>
          <a:xfrm>
            <a:off x="443263" y="2512415"/>
            <a:ext cx="8257470"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600" dirty="0" smtClean="0"/>
              <a:t>Per the SDS, Diesel Fuel is considered a flammable material </a:t>
            </a:r>
            <a:r>
              <a:rPr lang="en-US" sz="1600" i="1" dirty="0" smtClean="0"/>
              <a:t>(Note: Currently only in effect within the US. As GHS is rolled out to other countries, this will take effect.)</a:t>
            </a:r>
            <a:endParaRPr lang="en-US" sz="1600" i="1" dirty="0"/>
          </a:p>
          <a:p>
            <a:pPr marL="342900" indent="-342900">
              <a:lnSpc>
                <a:spcPct val="150000"/>
              </a:lnSpc>
              <a:buFont typeface="Arial" panose="020B0604020202020204" pitchFamily="34" charset="0"/>
              <a:buChar char="•"/>
            </a:pPr>
            <a:r>
              <a:rPr lang="en-US" sz="1600" dirty="0" smtClean="0"/>
              <a:t>Reformatted </a:t>
            </a:r>
            <a:r>
              <a:rPr lang="en-US" sz="1600" dirty="0"/>
              <a:t>the SWP to the 5 component model </a:t>
            </a:r>
            <a:r>
              <a:rPr lang="en-US" sz="1600" dirty="0" smtClean="0"/>
              <a:t>template</a:t>
            </a:r>
          </a:p>
          <a:p>
            <a:pPr marL="342900" indent="-342900">
              <a:lnSpc>
                <a:spcPct val="150000"/>
              </a:lnSpc>
              <a:buFont typeface="Arial" panose="020B0604020202020204" pitchFamily="34" charset="0"/>
              <a:buChar char="•"/>
            </a:pPr>
            <a:r>
              <a:rPr lang="en-US" sz="1600" dirty="0" smtClean="0"/>
              <a:t>Removed caution notes (yellow boxes) </a:t>
            </a:r>
            <a:r>
              <a:rPr lang="en-US" sz="1600" dirty="0"/>
              <a:t>and </a:t>
            </a:r>
            <a:r>
              <a:rPr lang="en-US" sz="1600" dirty="0" smtClean="0"/>
              <a:t>recommendations</a:t>
            </a:r>
            <a:endParaRPr lang="en-US" sz="1600" dirty="0"/>
          </a:p>
          <a:p>
            <a:pPr marL="342900" indent="-342900">
              <a:lnSpc>
                <a:spcPct val="150000"/>
              </a:lnSpc>
              <a:buFont typeface="Arial" panose="020B0604020202020204" pitchFamily="34" charset="0"/>
              <a:buChar char="•"/>
            </a:pPr>
            <a:r>
              <a:rPr lang="en-US" sz="1600" dirty="0" smtClean="0"/>
              <a:t>Added clarity </a:t>
            </a:r>
            <a:r>
              <a:rPr lang="en-US" sz="1600" dirty="0"/>
              <a:t>to the Terms and </a:t>
            </a:r>
            <a:r>
              <a:rPr lang="en-US" sz="1600" dirty="0" smtClean="0"/>
              <a:t>Definitions</a:t>
            </a:r>
            <a:endParaRPr lang="en-US" sz="1600" dirty="0"/>
          </a:p>
          <a:p>
            <a:pPr marL="342900" indent="-342900">
              <a:lnSpc>
                <a:spcPct val="150000"/>
              </a:lnSpc>
              <a:buFont typeface="Arial" panose="020B0604020202020204" pitchFamily="34" charset="0"/>
              <a:buChar char="•"/>
            </a:pPr>
            <a:r>
              <a:rPr lang="en-US" sz="1600" dirty="0" smtClean="0"/>
              <a:t>Added clarity </a:t>
            </a:r>
            <a:r>
              <a:rPr lang="en-US" sz="1600" dirty="0"/>
              <a:t>to the </a:t>
            </a:r>
            <a:r>
              <a:rPr lang="en-US" sz="1600" dirty="0" smtClean="0"/>
              <a:t>Roles </a:t>
            </a:r>
            <a:r>
              <a:rPr lang="en-US" sz="1600" dirty="0"/>
              <a:t>and </a:t>
            </a:r>
            <a:r>
              <a:rPr lang="en-US" sz="1600" dirty="0" smtClean="0"/>
              <a:t>Responsibilities</a:t>
            </a:r>
            <a:endParaRPr lang="en-US" sz="1600" dirty="0"/>
          </a:p>
          <a:p>
            <a:pPr marL="342900" indent="-342900">
              <a:lnSpc>
                <a:spcPct val="150000"/>
              </a:lnSpc>
              <a:buFont typeface="Arial" panose="020B0604020202020204" pitchFamily="34" charset="0"/>
              <a:buChar char="•"/>
            </a:pPr>
            <a:r>
              <a:rPr lang="en-US" sz="1600" dirty="0" smtClean="0"/>
              <a:t>Addition of equipment required on a Vacuum Truck</a:t>
            </a:r>
            <a:endParaRPr lang="en-US" sz="1600" dirty="0"/>
          </a:p>
          <a:p>
            <a:pPr marL="342900" indent="-342900">
              <a:lnSpc>
                <a:spcPct val="150000"/>
              </a:lnSpc>
              <a:buFont typeface="Arial" panose="020B0604020202020204" pitchFamily="34" charset="0"/>
              <a:buChar char="•"/>
            </a:pPr>
            <a:r>
              <a:rPr lang="en-US" sz="1600" dirty="0" smtClean="0"/>
              <a:t>Addition </a:t>
            </a:r>
            <a:r>
              <a:rPr lang="en-US" sz="1600" dirty="0"/>
              <a:t>of a form (</a:t>
            </a:r>
            <a:r>
              <a:rPr lang="en-US" sz="1600" dirty="0" smtClean="0"/>
              <a:t>Vacuum </a:t>
            </a:r>
            <a:r>
              <a:rPr lang="en-US" sz="1600" dirty="0"/>
              <a:t>Truck Service </a:t>
            </a:r>
            <a:r>
              <a:rPr lang="en-US" sz="1600" dirty="0" smtClean="0"/>
              <a:t>Request / Essentials Checklist)</a:t>
            </a:r>
            <a:r>
              <a:rPr lang="en-US" sz="1600" dirty="0"/>
              <a:t> </a:t>
            </a:r>
            <a:r>
              <a:rPr lang="en-US" sz="1600" dirty="0" smtClean="0"/>
              <a:t>and defined </a:t>
            </a:r>
            <a:r>
              <a:rPr lang="en-US" sz="1600" dirty="0"/>
              <a:t>when form is </a:t>
            </a:r>
            <a:r>
              <a:rPr lang="en-US" sz="1600" dirty="0" smtClean="0"/>
              <a:t>required</a:t>
            </a:r>
            <a:endParaRPr lang="en-US" sz="1400" dirty="0"/>
          </a:p>
        </p:txBody>
      </p:sp>
      <p:sp>
        <p:nvSpPr>
          <p:cNvPr id="8" name="Rectangle 7"/>
          <p:cNvSpPr/>
          <p:nvPr/>
        </p:nvSpPr>
        <p:spPr>
          <a:xfrm>
            <a:off x="443263" y="1064696"/>
            <a:ext cx="825747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i="1" dirty="0" smtClean="0"/>
              <a:t>Changes in current and future DS&amp;C requirements have driven an amendment to the Americas Products Vacuum Truck Safe Work Practice (504).  The good news is the SWP has been reduced in content overall. Fundamental requirements are still contained within.</a:t>
            </a:r>
          </a:p>
        </p:txBody>
      </p:sp>
    </p:spTree>
    <p:extLst>
      <p:ext uri="{BB962C8B-B14F-4D97-AF65-F5344CB8AC3E}">
        <p14:creationId xmlns:p14="http://schemas.microsoft.com/office/powerpoint/2010/main" val="1684339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8229600" cy="584775"/>
          </a:xfrm>
          <a:prstGeom prst="rect">
            <a:avLst/>
          </a:prstGeom>
        </p:spPr>
        <p:txBody>
          <a:bodyPr wrap="square">
            <a:spAutoFit/>
          </a:bodyPr>
          <a:lstStyle/>
          <a:p>
            <a:pPr algn="ctr"/>
            <a:r>
              <a:rPr lang="en-US" sz="3200" b="1" dirty="0"/>
              <a:t> </a:t>
            </a:r>
            <a:endParaRPr lang="en-US" sz="3200" dirty="0"/>
          </a:p>
        </p:txBody>
      </p:sp>
      <p:sp>
        <p:nvSpPr>
          <p:cNvPr id="3" name="Title 2"/>
          <p:cNvSpPr>
            <a:spLocks noGrp="1"/>
          </p:cNvSpPr>
          <p:nvPr>
            <p:ph type="title"/>
          </p:nvPr>
        </p:nvSpPr>
        <p:spPr>
          <a:xfrm>
            <a:off x="411480" y="240270"/>
            <a:ext cx="8320628" cy="512765"/>
          </a:xfrm>
        </p:spPr>
        <p:txBody>
          <a:bodyPr/>
          <a:lstStyle/>
          <a:p>
            <a:r>
              <a:rPr lang="en-US" dirty="0" smtClean="0"/>
              <a:t>Examples of Roles and Responsibilities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36421754"/>
              </p:ext>
            </p:extLst>
          </p:nvPr>
        </p:nvGraphicFramePr>
        <p:xfrm>
          <a:off x="646982" y="1060002"/>
          <a:ext cx="7755146" cy="655463"/>
        </p:xfrm>
        <a:graphic>
          <a:graphicData uri="http://schemas.openxmlformats.org/drawingml/2006/table">
            <a:tbl>
              <a:tblPr firstRow="1" firstCol="1" lastRow="1" lastCol="1" bandRow="1" bandCol="1">
                <a:tableStyleId>{5C22544A-7EE6-4342-B048-85BDC9FD1C3A}</a:tableStyleId>
              </a:tblPr>
              <a:tblGrid>
                <a:gridCol w="2577882"/>
                <a:gridCol w="5177264"/>
              </a:tblGrid>
              <a:tr h="655463">
                <a:tc>
                  <a:txBody>
                    <a:bodyPr/>
                    <a:lstStyle/>
                    <a:p>
                      <a:pPr marL="0" marR="0">
                        <a:spcBef>
                          <a:spcPts val="300"/>
                        </a:spcBef>
                        <a:spcAft>
                          <a:spcPts val="300"/>
                        </a:spcAft>
                      </a:pPr>
                      <a:endParaRPr lang="en-US" sz="1100" dirty="0" smtClean="0">
                        <a:effectLst/>
                      </a:endParaRPr>
                    </a:p>
                    <a:p>
                      <a:pPr marL="0" marR="0">
                        <a:spcBef>
                          <a:spcPts val="300"/>
                        </a:spcBef>
                        <a:spcAft>
                          <a:spcPts val="300"/>
                        </a:spcAft>
                      </a:pPr>
                      <a:r>
                        <a:rPr lang="en-US" sz="1100" dirty="0" smtClean="0">
                          <a:effectLst/>
                        </a:rPr>
                        <a:t>Contract </a:t>
                      </a:r>
                      <a:r>
                        <a:rPr lang="en-US" sz="1100" dirty="0">
                          <a:effectLst/>
                        </a:rPr>
                        <a:t>Owner (CHESM)</a:t>
                      </a:r>
                      <a:endParaRPr lang="en-US" sz="1100" dirty="0">
                        <a:effectLst/>
                        <a:latin typeface="Times New Roman"/>
                        <a:ea typeface="Times New Roman"/>
                      </a:endParaRPr>
                    </a:p>
                  </a:txBody>
                  <a:tcPr marL="68580" marR="68580" marT="0" marB="0"/>
                </a:tc>
                <a:tc>
                  <a:txBody>
                    <a:bodyPr/>
                    <a:lstStyle/>
                    <a:p>
                      <a:pPr marL="0" marR="0" lvl="0" indent="0">
                        <a:spcBef>
                          <a:spcPts val="0"/>
                        </a:spcBef>
                        <a:spcAft>
                          <a:spcPts val="200"/>
                        </a:spcAft>
                        <a:buSzPts val="900"/>
                        <a:buFont typeface="Courier New"/>
                        <a:buNone/>
                        <a:tabLst>
                          <a:tab pos="137160" algn="l"/>
                        </a:tabLst>
                      </a:pPr>
                      <a:endParaRPr lang="en-US" sz="1100" dirty="0" smtClean="0">
                        <a:effectLst/>
                      </a:endParaRPr>
                    </a:p>
                    <a:p>
                      <a:pPr marL="342900" marR="0" lvl="0" indent="-342900">
                        <a:spcBef>
                          <a:spcPts val="0"/>
                        </a:spcBef>
                        <a:spcAft>
                          <a:spcPts val="200"/>
                        </a:spcAft>
                        <a:buSzPts val="900"/>
                        <a:buFont typeface="Courier New"/>
                        <a:buChar char="-"/>
                        <a:tabLst>
                          <a:tab pos="137160" algn="l"/>
                        </a:tabLst>
                      </a:pPr>
                      <a:r>
                        <a:rPr lang="en-US" sz="1100" dirty="0" smtClean="0">
                          <a:effectLst/>
                        </a:rPr>
                        <a:t>Be </a:t>
                      </a:r>
                      <a:r>
                        <a:rPr lang="en-US" sz="1100" dirty="0">
                          <a:effectLst/>
                        </a:rPr>
                        <a:t>knowledgeable of the content in this standard and familiar with the relevant Safe Work Practices and CHESM </a:t>
                      </a:r>
                      <a:r>
                        <a:rPr lang="en-US" sz="1100" dirty="0" smtClean="0">
                          <a:effectLst/>
                        </a:rPr>
                        <a:t>expectations</a:t>
                      </a:r>
                      <a:endParaRPr lang="en-US" sz="1100" dirty="0">
                        <a:effectLst/>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73183802"/>
              </p:ext>
            </p:extLst>
          </p:nvPr>
        </p:nvGraphicFramePr>
        <p:xfrm>
          <a:off x="646980" y="1797939"/>
          <a:ext cx="7763773" cy="1066800"/>
        </p:xfrm>
        <a:graphic>
          <a:graphicData uri="http://schemas.openxmlformats.org/drawingml/2006/table">
            <a:tbl>
              <a:tblPr firstRow="1" firstCol="1" lastRow="1" lastCol="1" bandRow="1" bandCol="1">
                <a:tableStyleId>{5C22544A-7EE6-4342-B048-85BDC9FD1C3A}</a:tableStyleId>
              </a:tblPr>
              <a:tblGrid>
                <a:gridCol w="2580749"/>
                <a:gridCol w="5183024"/>
              </a:tblGrid>
              <a:tr h="733425">
                <a:tc>
                  <a:txBody>
                    <a:bodyPr/>
                    <a:lstStyle/>
                    <a:p>
                      <a:pPr marL="0" marR="0">
                        <a:spcBef>
                          <a:spcPts val="300"/>
                        </a:spcBef>
                        <a:spcAft>
                          <a:spcPts val="300"/>
                        </a:spcAft>
                      </a:pPr>
                      <a:endParaRPr lang="en-US" sz="1100" dirty="0" smtClean="0">
                        <a:effectLst/>
                      </a:endParaRPr>
                    </a:p>
                    <a:p>
                      <a:pPr marL="0" marR="0">
                        <a:spcBef>
                          <a:spcPts val="300"/>
                        </a:spcBef>
                        <a:spcAft>
                          <a:spcPts val="300"/>
                        </a:spcAft>
                      </a:pPr>
                      <a:r>
                        <a:rPr lang="en-US" sz="1100" dirty="0" smtClean="0">
                          <a:effectLst/>
                        </a:rPr>
                        <a:t>Qualified </a:t>
                      </a:r>
                      <a:r>
                        <a:rPr lang="en-US" sz="1100" dirty="0">
                          <a:effectLst/>
                        </a:rPr>
                        <a:t>Verifier</a:t>
                      </a:r>
                    </a:p>
                    <a:p>
                      <a:pPr marL="0" marR="0">
                        <a:spcBef>
                          <a:spcPts val="300"/>
                        </a:spcBef>
                        <a:spcAft>
                          <a:spcPts val="300"/>
                        </a:spcAft>
                      </a:pPr>
                      <a:r>
                        <a:rPr lang="en-US" sz="1100" dirty="0">
                          <a:effectLst/>
                        </a:rPr>
                        <a:t>(e.g., Qualified Permit Issuer, Approver) </a:t>
                      </a:r>
                    </a:p>
                    <a:p>
                      <a:pPr marL="0" marR="0">
                        <a:spcBef>
                          <a:spcPts val="300"/>
                        </a:spcBef>
                        <a:spcAft>
                          <a:spcPts val="300"/>
                        </a:spcAft>
                      </a:pPr>
                      <a:r>
                        <a:rPr lang="en-US" sz="1100" dirty="0">
                          <a:effectLst/>
                        </a:rPr>
                        <a:t> </a:t>
                      </a:r>
                      <a:endParaRPr lang="en-US" sz="1100" dirty="0">
                        <a:effectLst/>
                        <a:latin typeface="Times New Roman"/>
                        <a:ea typeface="Times New Roman"/>
                      </a:endParaRPr>
                    </a:p>
                  </a:txBody>
                  <a:tcPr marL="68580" marR="68580" marT="0" marB="0"/>
                </a:tc>
                <a:tc>
                  <a:txBody>
                    <a:bodyPr/>
                    <a:lstStyle/>
                    <a:p>
                      <a:pPr marL="0" marR="0" lvl="0" indent="0">
                        <a:spcBef>
                          <a:spcPts val="0"/>
                        </a:spcBef>
                        <a:spcAft>
                          <a:spcPts val="200"/>
                        </a:spcAft>
                        <a:buSzPts val="900"/>
                        <a:buFont typeface="Courier New"/>
                        <a:buNone/>
                        <a:tabLst>
                          <a:tab pos="137160" algn="l"/>
                        </a:tabLst>
                      </a:pPr>
                      <a:endParaRPr lang="en-US" sz="1100" dirty="0" smtClean="0">
                        <a:effectLst/>
                      </a:endParaRPr>
                    </a:p>
                    <a:p>
                      <a:pPr marL="342900" marR="0" lvl="0" indent="-342900">
                        <a:spcBef>
                          <a:spcPts val="0"/>
                        </a:spcBef>
                        <a:spcAft>
                          <a:spcPts val="200"/>
                        </a:spcAft>
                        <a:buSzPts val="900"/>
                        <a:buFont typeface="Courier New"/>
                        <a:buChar char="-"/>
                        <a:tabLst>
                          <a:tab pos="137160" algn="l"/>
                        </a:tabLst>
                      </a:pPr>
                      <a:r>
                        <a:rPr lang="en-US" sz="1100" dirty="0" smtClean="0">
                          <a:effectLst/>
                        </a:rPr>
                        <a:t>Review </a:t>
                      </a:r>
                      <a:r>
                        <a:rPr lang="en-US" sz="1100" dirty="0">
                          <a:effectLst/>
                        </a:rPr>
                        <a:t>vacuum truck set up and validate that essentials safeguards outlined on the Essentials Checklist are in place prior to starting transfer.</a:t>
                      </a:r>
                    </a:p>
                    <a:p>
                      <a:pPr marL="342900" marR="0" lvl="0" indent="-342900">
                        <a:spcBef>
                          <a:spcPts val="0"/>
                        </a:spcBef>
                        <a:spcAft>
                          <a:spcPts val="200"/>
                        </a:spcAft>
                        <a:buSzPts val="900"/>
                        <a:buFont typeface="Courier New"/>
                        <a:buChar char="-"/>
                        <a:tabLst>
                          <a:tab pos="137160" algn="l"/>
                        </a:tabLst>
                      </a:pPr>
                      <a:r>
                        <a:rPr lang="en-US" sz="1100" dirty="0">
                          <a:effectLst/>
                        </a:rPr>
                        <a:t>Sign </a:t>
                      </a:r>
                      <a:r>
                        <a:rPr lang="en-US" sz="1100" dirty="0" smtClean="0">
                          <a:effectLst/>
                        </a:rPr>
                        <a:t>on to </a:t>
                      </a:r>
                      <a:r>
                        <a:rPr lang="en-US" sz="1100" dirty="0">
                          <a:effectLst/>
                        </a:rPr>
                        <a:t>Essentials Checklist to confirm </a:t>
                      </a:r>
                      <a:r>
                        <a:rPr lang="en-US" sz="1100" dirty="0" smtClean="0">
                          <a:effectLst/>
                        </a:rPr>
                        <a:t>validation.</a:t>
                      </a:r>
                      <a:endParaRPr lang="en-US" sz="1100" dirty="0">
                        <a:effectLst/>
                        <a:latin typeface="Times New Roman"/>
                        <a:ea typeface="Times New Roman"/>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0260463"/>
              </p:ext>
            </p:extLst>
          </p:nvPr>
        </p:nvGraphicFramePr>
        <p:xfrm>
          <a:off x="666369" y="2934242"/>
          <a:ext cx="7744385" cy="3311283"/>
        </p:xfrm>
        <a:graphic>
          <a:graphicData uri="http://schemas.openxmlformats.org/drawingml/2006/table">
            <a:tbl>
              <a:tblPr firstRow="1" firstCol="1" lastRow="1" lastCol="1" bandRow="1" bandCol="1">
                <a:tableStyleId>{5C22544A-7EE6-4342-B048-85BDC9FD1C3A}</a:tableStyleId>
              </a:tblPr>
              <a:tblGrid>
                <a:gridCol w="2574304"/>
                <a:gridCol w="5170081"/>
              </a:tblGrid>
              <a:tr h="3311283">
                <a:tc>
                  <a:txBody>
                    <a:bodyPr/>
                    <a:lstStyle/>
                    <a:p>
                      <a:pPr marL="0" marR="0">
                        <a:spcBef>
                          <a:spcPts val="300"/>
                        </a:spcBef>
                        <a:spcAft>
                          <a:spcPts val="300"/>
                        </a:spcAft>
                      </a:pPr>
                      <a:endParaRPr lang="en-US" sz="1100" dirty="0" smtClean="0">
                        <a:effectLst/>
                      </a:endParaRPr>
                    </a:p>
                    <a:p>
                      <a:pPr marL="0" marR="0">
                        <a:spcBef>
                          <a:spcPts val="300"/>
                        </a:spcBef>
                        <a:spcAft>
                          <a:spcPts val="300"/>
                        </a:spcAft>
                      </a:pPr>
                      <a:r>
                        <a:rPr lang="en-US" sz="1100" dirty="0" smtClean="0">
                          <a:effectLst/>
                        </a:rPr>
                        <a:t>Vacuum </a:t>
                      </a:r>
                      <a:r>
                        <a:rPr lang="en-US" sz="1100" dirty="0">
                          <a:effectLst/>
                        </a:rPr>
                        <a:t>Truck Contractor Representative</a:t>
                      </a:r>
                    </a:p>
                    <a:p>
                      <a:pPr marL="0" marR="0">
                        <a:spcBef>
                          <a:spcPts val="300"/>
                        </a:spcBef>
                        <a:spcAft>
                          <a:spcPts val="300"/>
                        </a:spcAft>
                      </a:pPr>
                      <a:r>
                        <a:rPr lang="en-US" sz="1100" dirty="0">
                          <a:effectLst/>
                        </a:rPr>
                        <a:t>(Service Provider manager)</a:t>
                      </a:r>
                      <a:endParaRPr lang="en-US" sz="1100" dirty="0">
                        <a:effectLst/>
                        <a:latin typeface="Times New Roman"/>
                        <a:ea typeface="Times New Roman"/>
                      </a:endParaRPr>
                    </a:p>
                  </a:txBody>
                  <a:tcPr marL="68580" marR="68580" marT="0" marB="0"/>
                </a:tc>
                <a:tc>
                  <a:txBody>
                    <a:bodyPr/>
                    <a:lstStyle/>
                    <a:p>
                      <a:pPr marL="0" marR="0" lvl="0" indent="0">
                        <a:spcBef>
                          <a:spcPts val="0"/>
                        </a:spcBef>
                        <a:spcAft>
                          <a:spcPts val="200"/>
                        </a:spcAft>
                        <a:buSzPts val="900"/>
                        <a:buFont typeface="Courier New"/>
                        <a:buNone/>
                        <a:tabLst>
                          <a:tab pos="137160" algn="l"/>
                        </a:tabLst>
                      </a:pPr>
                      <a:endParaRPr lang="en-US" sz="1100" dirty="0" smtClean="0">
                        <a:effectLst/>
                      </a:endParaRPr>
                    </a:p>
                    <a:p>
                      <a:pPr marL="342900" marR="0" lvl="0" indent="-342900">
                        <a:spcBef>
                          <a:spcPts val="0"/>
                        </a:spcBef>
                        <a:spcAft>
                          <a:spcPts val="200"/>
                        </a:spcAft>
                        <a:buSzPts val="900"/>
                        <a:buFont typeface="Courier New"/>
                        <a:buChar char="-"/>
                        <a:tabLst>
                          <a:tab pos="137160" algn="l"/>
                        </a:tabLst>
                      </a:pPr>
                      <a:r>
                        <a:rPr lang="en-US" sz="1100" dirty="0" smtClean="0">
                          <a:effectLst/>
                        </a:rPr>
                        <a:t>Participate </a:t>
                      </a:r>
                      <a:r>
                        <a:rPr lang="en-US" sz="1100" dirty="0">
                          <a:effectLst/>
                        </a:rPr>
                        <a:t>in Loss Prevention Observations (LPO) as required by site.</a:t>
                      </a:r>
                    </a:p>
                    <a:p>
                      <a:pPr marL="342900" marR="0" lvl="0" indent="-342900">
                        <a:spcBef>
                          <a:spcPts val="0"/>
                        </a:spcBef>
                        <a:spcAft>
                          <a:spcPts val="200"/>
                        </a:spcAft>
                        <a:buSzPts val="900"/>
                        <a:buFont typeface="Courier New"/>
                        <a:buChar char="-"/>
                        <a:tabLst>
                          <a:tab pos="137160" algn="l"/>
                        </a:tabLst>
                      </a:pPr>
                      <a:r>
                        <a:rPr lang="en-US" sz="1100" dirty="0">
                          <a:effectLst/>
                        </a:rPr>
                        <a:t>Accountable for maintaining written procedures for safe use of equipment and emergency response.  </a:t>
                      </a:r>
                    </a:p>
                    <a:p>
                      <a:pPr marL="342900" marR="0" lvl="0" indent="-342900">
                        <a:spcBef>
                          <a:spcPts val="0"/>
                        </a:spcBef>
                        <a:spcAft>
                          <a:spcPts val="200"/>
                        </a:spcAft>
                        <a:buSzPts val="900"/>
                        <a:buFont typeface="Courier New"/>
                        <a:buChar char="-"/>
                        <a:tabLst>
                          <a:tab pos="137160" algn="l"/>
                        </a:tabLst>
                      </a:pPr>
                      <a:r>
                        <a:rPr lang="en-US" sz="1100" dirty="0">
                          <a:effectLst/>
                        </a:rPr>
                        <a:t>Ensure written safety </a:t>
                      </a:r>
                      <a:r>
                        <a:rPr lang="en-US" sz="1100" dirty="0" smtClean="0">
                          <a:effectLst/>
                        </a:rPr>
                        <a:t>plans </a:t>
                      </a:r>
                      <a:r>
                        <a:rPr lang="en-US" sz="1100" dirty="0">
                          <a:effectLst/>
                        </a:rPr>
                        <a:t>and </a:t>
                      </a:r>
                      <a:r>
                        <a:rPr lang="en-US" sz="1100" dirty="0" smtClean="0">
                          <a:effectLst/>
                        </a:rPr>
                        <a:t>JLAs </a:t>
                      </a:r>
                      <a:r>
                        <a:rPr lang="en-US" sz="1100" dirty="0">
                          <a:effectLst/>
                        </a:rPr>
                        <a:t>supporting daily activities are followed</a:t>
                      </a:r>
                    </a:p>
                    <a:p>
                      <a:pPr marL="342900" marR="0" lvl="0" indent="-342900">
                        <a:spcBef>
                          <a:spcPts val="0"/>
                        </a:spcBef>
                        <a:spcAft>
                          <a:spcPts val="200"/>
                        </a:spcAft>
                        <a:buSzPts val="900"/>
                        <a:buFont typeface="Courier New"/>
                        <a:buChar char="-"/>
                        <a:tabLst>
                          <a:tab pos="137160" algn="l"/>
                        </a:tabLst>
                      </a:pPr>
                      <a:r>
                        <a:rPr lang="en-US" sz="1100" dirty="0">
                          <a:effectLst/>
                        </a:rPr>
                        <a:t>Provide training and certify operators are qualified for duties; maintain training records.</a:t>
                      </a:r>
                    </a:p>
                    <a:p>
                      <a:pPr marL="342900" marR="0" lvl="0" indent="-342900">
                        <a:spcBef>
                          <a:spcPts val="0"/>
                        </a:spcBef>
                        <a:spcAft>
                          <a:spcPts val="200"/>
                        </a:spcAft>
                        <a:buSzPts val="900"/>
                        <a:buFont typeface="Courier New"/>
                        <a:buChar char="-"/>
                        <a:tabLst>
                          <a:tab pos="137160" algn="l"/>
                        </a:tabLst>
                      </a:pPr>
                      <a:r>
                        <a:rPr lang="en-US" sz="1100" dirty="0">
                          <a:effectLst/>
                        </a:rPr>
                        <a:t>Maintain equipment and confirm that all devices required for safe vacuum operations are in good working order.  Make repairs prior to further use.</a:t>
                      </a:r>
                    </a:p>
                    <a:p>
                      <a:pPr marL="342900" marR="0" lvl="0" indent="-342900">
                        <a:spcBef>
                          <a:spcPts val="0"/>
                        </a:spcBef>
                        <a:spcAft>
                          <a:spcPts val="200"/>
                        </a:spcAft>
                        <a:buSzPts val="900"/>
                        <a:buFont typeface="Courier New"/>
                        <a:buChar char="-"/>
                        <a:tabLst>
                          <a:tab pos="137160" algn="l"/>
                        </a:tabLst>
                      </a:pPr>
                      <a:r>
                        <a:rPr lang="en-US" sz="1100" dirty="0">
                          <a:effectLst/>
                        </a:rPr>
                        <a:t>Perform scheduled maintenance on equipment based on manufacturer’s recommendations, regulatory standards and requirements specified in this Standard; maintain maintenance records.</a:t>
                      </a:r>
                    </a:p>
                    <a:p>
                      <a:pPr marL="342900" marR="0" lvl="0" indent="-342900">
                        <a:spcBef>
                          <a:spcPts val="0"/>
                        </a:spcBef>
                        <a:spcAft>
                          <a:spcPts val="200"/>
                        </a:spcAft>
                        <a:buSzPts val="900"/>
                        <a:buFont typeface="Courier New"/>
                        <a:buChar char="-"/>
                        <a:tabLst>
                          <a:tab pos="137160" algn="l"/>
                        </a:tabLst>
                      </a:pPr>
                      <a:r>
                        <a:rPr lang="en-US" sz="1100" dirty="0">
                          <a:effectLst/>
                        </a:rPr>
                        <a:t>Supervise and audit vacuum truck operators to confirm personnel performing work are properly trained and following procedures; maintain audit records.</a:t>
                      </a:r>
                      <a:endParaRPr lang="en-US" sz="11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03242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124952"/>
            <a:ext cx="8229600" cy="584775"/>
          </a:xfrm>
          <a:prstGeom prst="rect">
            <a:avLst/>
          </a:prstGeom>
        </p:spPr>
        <p:txBody>
          <a:bodyPr wrap="square">
            <a:spAutoFit/>
          </a:bodyPr>
          <a:lstStyle/>
          <a:p>
            <a:pPr algn="ctr"/>
            <a:r>
              <a:rPr lang="en-US" sz="3200" b="1" dirty="0"/>
              <a:t> </a:t>
            </a:r>
            <a:endParaRPr lang="en-US" sz="3200" dirty="0"/>
          </a:p>
        </p:txBody>
      </p:sp>
      <p:sp>
        <p:nvSpPr>
          <p:cNvPr id="3" name="Title 2"/>
          <p:cNvSpPr>
            <a:spLocks noGrp="1"/>
          </p:cNvSpPr>
          <p:nvPr>
            <p:ph type="title"/>
          </p:nvPr>
        </p:nvSpPr>
        <p:spPr>
          <a:xfrm>
            <a:off x="411480" y="240270"/>
            <a:ext cx="8320628" cy="512765"/>
          </a:xfrm>
        </p:spPr>
        <p:txBody>
          <a:bodyPr/>
          <a:lstStyle/>
          <a:p>
            <a:r>
              <a:rPr lang="en-US" dirty="0" smtClean="0"/>
              <a:t>Examples of Terms and Definitions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0722078"/>
              </p:ext>
            </p:extLst>
          </p:nvPr>
        </p:nvGraphicFramePr>
        <p:xfrm>
          <a:off x="313765" y="2282932"/>
          <a:ext cx="8235011" cy="796676"/>
        </p:xfrm>
        <a:graphic>
          <a:graphicData uri="http://schemas.openxmlformats.org/drawingml/2006/table">
            <a:tbl>
              <a:tblPr firstRow="1" firstCol="1" lastRow="1" lastCol="1" bandRow="1" bandCol="1">
                <a:tableStyleId>{5C22544A-7EE6-4342-B048-85BDC9FD1C3A}</a:tableStyleId>
              </a:tblPr>
              <a:tblGrid>
                <a:gridCol w="1564652"/>
                <a:gridCol w="6670359"/>
              </a:tblGrid>
              <a:tr h="796676">
                <a:tc>
                  <a:txBody>
                    <a:bodyPr/>
                    <a:lstStyle/>
                    <a:p>
                      <a:pPr marL="0" marR="0">
                        <a:spcBef>
                          <a:spcPts val="0"/>
                        </a:spcBef>
                        <a:spcAft>
                          <a:spcPts val="0"/>
                        </a:spcAft>
                      </a:pPr>
                      <a:r>
                        <a:rPr lang="en-US" sz="1200" dirty="0">
                          <a:effectLst/>
                        </a:rPr>
                        <a:t>Flammable Liquids</a:t>
                      </a:r>
                      <a:endParaRPr lang="en-US" sz="11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200" dirty="0" smtClean="0">
                          <a:effectLst/>
                        </a:rPr>
                        <a:t>Liquids </a:t>
                      </a:r>
                      <a:r>
                        <a:rPr lang="en-US" sz="1200" dirty="0">
                          <a:effectLst/>
                        </a:rPr>
                        <a:t>having a closed cup flash point below 140°F and a Reid vapor pressure that does not exceed 40 psia (NFPA 30).  Examples of flammable liquids are finished grades of gasoline, aviation gasoline, naphtha and crude oil.</a:t>
                      </a:r>
                      <a:endParaRPr lang="en-US" sz="1100" dirty="0">
                        <a:effectLst/>
                        <a:latin typeface="Times New Roman"/>
                        <a:ea typeface="Times New Roman"/>
                      </a:endParaRPr>
                    </a:p>
                  </a:txBody>
                  <a:tcPr marL="68580" marR="68580" marT="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4220006"/>
              </p:ext>
            </p:extLst>
          </p:nvPr>
        </p:nvGraphicFramePr>
        <p:xfrm>
          <a:off x="316007" y="3312526"/>
          <a:ext cx="8232770" cy="940279"/>
        </p:xfrm>
        <a:graphic>
          <a:graphicData uri="http://schemas.openxmlformats.org/drawingml/2006/table">
            <a:tbl>
              <a:tblPr firstRow="1" firstCol="1" lastRow="1" lastCol="1" bandRow="1" bandCol="1">
                <a:tableStyleId>{5C22544A-7EE6-4342-B048-85BDC9FD1C3A}</a:tableStyleId>
              </a:tblPr>
              <a:tblGrid>
                <a:gridCol w="1564226"/>
                <a:gridCol w="6668544"/>
              </a:tblGrid>
              <a:tr h="940279">
                <a:tc>
                  <a:txBody>
                    <a:bodyPr/>
                    <a:lstStyle/>
                    <a:p>
                      <a:pPr marL="0" marR="0">
                        <a:spcBef>
                          <a:spcPts val="0"/>
                        </a:spcBef>
                        <a:spcAft>
                          <a:spcPts val="0"/>
                        </a:spcAft>
                      </a:pPr>
                      <a:r>
                        <a:rPr lang="en-US" sz="1200" dirty="0">
                          <a:effectLst/>
                        </a:rPr>
                        <a:t>Grounding</a:t>
                      </a:r>
                      <a:endParaRPr lang="en-US" sz="11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200" dirty="0" smtClean="0">
                          <a:effectLst/>
                        </a:rPr>
                        <a:t>Providing </a:t>
                      </a:r>
                      <a:r>
                        <a:rPr lang="en-US" sz="1200" dirty="0">
                          <a:effectLst/>
                        </a:rPr>
                        <a:t>a means for electrical continuity so currents can dissipate to ground (earth).  An electrical resistance of &lt;1000 ohms should be achieved from the ground point to earth. Avoid using process piping, electric motor ground cables, staging, portable walkways and electrical conduit as ground </a:t>
                      </a:r>
                      <a:r>
                        <a:rPr lang="en-US" sz="1200" dirty="0" smtClean="0">
                          <a:effectLst/>
                        </a:rPr>
                        <a:t>points.</a:t>
                      </a:r>
                      <a:endParaRPr lang="en-US" sz="1100" dirty="0">
                        <a:effectLst/>
                        <a:latin typeface="Times New Roman"/>
                        <a:ea typeface="Times New Roman"/>
                      </a:endParaRPr>
                    </a:p>
                  </a:txBody>
                  <a:tcPr marL="68580" marR="68580" marT="0"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89533987"/>
              </p:ext>
            </p:extLst>
          </p:nvPr>
        </p:nvGraphicFramePr>
        <p:xfrm>
          <a:off x="324970" y="1393432"/>
          <a:ext cx="8232433" cy="731520"/>
        </p:xfrm>
        <a:graphic>
          <a:graphicData uri="http://schemas.openxmlformats.org/drawingml/2006/table">
            <a:tbl>
              <a:tblPr firstRow="1" firstCol="1" lastRow="1" lastCol="1" bandRow="1" bandCol="1">
                <a:tableStyleId>{5C22544A-7EE6-4342-B048-85BDC9FD1C3A}</a:tableStyleId>
              </a:tblPr>
              <a:tblGrid>
                <a:gridCol w="1564162"/>
                <a:gridCol w="6668271"/>
              </a:tblGrid>
              <a:tr h="731520">
                <a:tc>
                  <a:txBody>
                    <a:bodyPr/>
                    <a:lstStyle/>
                    <a:p>
                      <a:pPr marL="0" marR="0">
                        <a:spcBef>
                          <a:spcPts val="0"/>
                        </a:spcBef>
                        <a:spcAft>
                          <a:spcPts val="0"/>
                        </a:spcAft>
                      </a:pPr>
                      <a:r>
                        <a:rPr lang="en-US" sz="1200" dirty="0">
                          <a:effectLst/>
                        </a:rPr>
                        <a:t>Combustible Liquids</a:t>
                      </a:r>
                      <a:endParaRPr lang="en-US" sz="11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200" dirty="0" smtClean="0">
                          <a:effectLst/>
                        </a:rPr>
                        <a:t>Liquids </a:t>
                      </a:r>
                      <a:r>
                        <a:rPr lang="en-US" sz="1200" dirty="0">
                          <a:effectLst/>
                        </a:rPr>
                        <a:t>having a closed cup flash point at or above 140°F (NFPA 30).  Examples of combustible liquids are </a:t>
                      </a:r>
                      <a:r>
                        <a:rPr lang="en-US" sz="1200" dirty="0" smtClean="0">
                          <a:effectLst/>
                        </a:rPr>
                        <a:t>Kerosene</a:t>
                      </a:r>
                      <a:r>
                        <a:rPr lang="en-US" sz="1200" dirty="0">
                          <a:effectLst/>
                        </a:rPr>
                        <a:t>, Fuel Oil and Vacuum Gas Oil.</a:t>
                      </a:r>
                      <a:endParaRPr lang="en-US" sz="1100" dirty="0">
                        <a:effectLst/>
                        <a:latin typeface="Times New Roman"/>
                        <a:ea typeface="Times New Roman"/>
                      </a:endParaRPr>
                    </a:p>
                  </a:txBody>
                  <a:tcPr marL="68580" marR="68580" marT="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42677733"/>
              </p:ext>
            </p:extLst>
          </p:nvPr>
        </p:nvGraphicFramePr>
        <p:xfrm>
          <a:off x="316342" y="4426850"/>
          <a:ext cx="8215181" cy="766230"/>
        </p:xfrm>
        <a:graphic>
          <a:graphicData uri="http://schemas.openxmlformats.org/drawingml/2006/table">
            <a:tbl>
              <a:tblPr firstRow="1" firstCol="1" lastRow="1" lastCol="1" bandRow="1" bandCol="1">
                <a:tableStyleId>{5C22544A-7EE6-4342-B048-85BDC9FD1C3A}</a:tableStyleId>
              </a:tblPr>
              <a:tblGrid>
                <a:gridCol w="1560884"/>
                <a:gridCol w="6654297"/>
              </a:tblGrid>
              <a:tr h="766230">
                <a:tc>
                  <a:txBody>
                    <a:bodyPr/>
                    <a:lstStyle/>
                    <a:p>
                      <a:pPr marL="0" marR="0">
                        <a:spcBef>
                          <a:spcPts val="0"/>
                        </a:spcBef>
                        <a:spcAft>
                          <a:spcPts val="0"/>
                        </a:spcAft>
                      </a:pPr>
                      <a:r>
                        <a:rPr lang="en-US" sz="1200" dirty="0">
                          <a:effectLst/>
                        </a:rPr>
                        <a:t>Bonding</a:t>
                      </a:r>
                      <a:endParaRPr lang="en-US" sz="11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200" dirty="0" smtClean="0">
                          <a:effectLst/>
                        </a:rPr>
                        <a:t>Providing </a:t>
                      </a:r>
                      <a:r>
                        <a:rPr lang="en-US" sz="1200" dirty="0">
                          <a:effectLst/>
                        </a:rPr>
                        <a:t>electrical connections between isolated conductive parts of a system to equalize their electrical potential (voltage).  Electrical resistance between two directly bonded connections should not exceed 10 ohms. </a:t>
                      </a:r>
                      <a:endParaRPr lang="en-US" sz="11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86339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Assessment for Use of </a:t>
            </a:r>
            <a:br>
              <a:rPr lang="en-US" dirty="0" smtClean="0"/>
            </a:br>
            <a:r>
              <a:rPr lang="en-US" dirty="0" smtClean="0"/>
              <a:t>Vacuum Trucks / Systems</a:t>
            </a:r>
            <a:endParaRPr lang="en-US" dirty="0"/>
          </a:p>
        </p:txBody>
      </p:sp>
      <p:sp>
        <p:nvSpPr>
          <p:cNvPr id="3" name="Content Placeholder 2"/>
          <p:cNvSpPr>
            <a:spLocks noGrp="1"/>
          </p:cNvSpPr>
          <p:nvPr>
            <p:ph sz="half" idx="1"/>
          </p:nvPr>
        </p:nvSpPr>
        <p:spPr>
          <a:xfrm>
            <a:off x="411480" y="1647645"/>
            <a:ext cx="8318452" cy="4599382"/>
          </a:xfrm>
        </p:spPr>
        <p:txBody>
          <a:bodyPr/>
          <a:lstStyle/>
          <a:p>
            <a:pPr marL="0" indent="0">
              <a:buNone/>
            </a:pPr>
            <a:r>
              <a:rPr lang="en-US" sz="2000" dirty="0" smtClean="0"/>
              <a:t>When performing a hazard assessment for the use of a Vacuum Truck or Vacuum System, remember recognized hazards must be mitigated in the following order:</a:t>
            </a:r>
          </a:p>
          <a:p>
            <a:pPr marL="0" indent="0">
              <a:buNone/>
            </a:pPr>
            <a:endParaRPr lang="en-US" sz="2000" dirty="0" smtClean="0"/>
          </a:p>
          <a:p>
            <a:pPr marL="628650" lvl="1" indent="-457200">
              <a:buFont typeface="+mj-lt"/>
              <a:buAutoNum type="arabicPeriod"/>
            </a:pPr>
            <a:r>
              <a:rPr lang="en-US" sz="2000" dirty="0" smtClean="0"/>
              <a:t>Elimination</a:t>
            </a:r>
          </a:p>
          <a:p>
            <a:pPr marL="628650" lvl="1" indent="-457200">
              <a:buFont typeface="+mj-lt"/>
              <a:buAutoNum type="arabicPeriod"/>
            </a:pPr>
            <a:r>
              <a:rPr lang="en-US" sz="2000" dirty="0" smtClean="0"/>
              <a:t>Substitution: Alternate methods</a:t>
            </a:r>
          </a:p>
          <a:p>
            <a:pPr marL="628650" lvl="1" indent="-457200">
              <a:buFont typeface="+mj-lt"/>
              <a:buAutoNum type="arabicPeriod"/>
            </a:pPr>
            <a:r>
              <a:rPr lang="en-US" sz="2000" dirty="0" smtClean="0"/>
              <a:t>Engineering Controls: Can the design be changed to eliminate the need for a vacuum truck?</a:t>
            </a:r>
          </a:p>
          <a:p>
            <a:pPr marL="628650" lvl="1" indent="-457200">
              <a:buFont typeface="+mj-lt"/>
              <a:buAutoNum type="arabicPeriod"/>
            </a:pPr>
            <a:r>
              <a:rPr lang="en-US" sz="2000" dirty="0" smtClean="0"/>
              <a:t>Administrative Controls: Work Permits and Essentials Checklist</a:t>
            </a:r>
          </a:p>
          <a:p>
            <a:pPr marL="628650" lvl="1" indent="-457200">
              <a:buFont typeface="+mj-lt"/>
              <a:buAutoNum type="arabicPeriod"/>
            </a:pPr>
            <a:r>
              <a:rPr lang="en-US" sz="2000" dirty="0" smtClean="0"/>
              <a:t>PPE</a:t>
            </a:r>
            <a:endParaRPr lang="en-US" sz="2000" dirty="0"/>
          </a:p>
        </p:txBody>
      </p:sp>
    </p:spTree>
    <p:extLst>
      <p:ext uri="{BB962C8B-B14F-4D97-AF65-F5344CB8AC3E}">
        <p14:creationId xmlns:p14="http://schemas.microsoft.com/office/powerpoint/2010/main" val="229018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680" y="3485075"/>
            <a:ext cx="8402129" cy="262243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2000" dirty="0"/>
              <a:t>The Vacuum Truck Service Request / Essentials Checklist form </a:t>
            </a:r>
            <a:r>
              <a:rPr lang="en-US" sz="2000" b="1" i="1" dirty="0"/>
              <a:t>and</a:t>
            </a:r>
            <a:r>
              <a:rPr lang="en-US" sz="2000" dirty="0"/>
              <a:t> a General Work Permit must be completed for the following tasks:</a:t>
            </a:r>
          </a:p>
          <a:p>
            <a:pPr lvl="1" indent="-285750">
              <a:buFont typeface="Arial" panose="020B0604020202020204" pitchFamily="34" charset="0"/>
              <a:buChar char="•"/>
            </a:pPr>
            <a:r>
              <a:rPr lang="en-US" sz="2000" dirty="0"/>
              <a:t>Transferring gasoline or diesel product.</a:t>
            </a:r>
          </a:p>
          <a:p>
            <a:pPr lvl="1" indent="-285750">
              <a:buFont typeface="Arial" panose="020B0604020202020204" pitchFamily="34" charset="0"/>
              <a:buChar char="•"/>
            </a:pPr>
            <a:r>
              <a:rPr lang="en-US" sz="2000" dirty="0"/>
              <a:t>When the equipment (vacuum truck) is within a classified hazardous location.</a:t>
            </a:r>
          </a:p>
          <a:p>
            <a:pPr lvl="1" indent="-285750">
              <a:buFont typeface="Arial" panose="020B0604020202020204" pitchFamily="34" charset="0"/>
              <a:buChar char="•"/>
            </a:pPr>
            <a:r>
              <a:rPr lang="en-US" sz="2000" dirty="0"/>
              <a:t>When moving solids or dry material of any kind.</a:t>
            </a:r>
          </a:p>
          <a:p>
            <a:pPr lvl="1" indent="-285750">
              <a:buFont typeface="Arial" panose="020B0604020202020204" pitchFamily="34" charset="0"/>
              <a:buChar char="•"/>
            </a:pPr>
            <a:r>
              <a:rPr lang="en-US" sz="2000" b="1" i="1" dirty="0"/>
              <a:t>For multiple days, the form must be replaced daily.</a:t>
            </a:r>
          </a:p>
        </p:txBody>
      </p:sp>
      <p:sp>
        <p:nvSpPr>
          <p:cNvPr id="3" name="Title 2"/>
          <p:cNvSpPr>
            <a:spLocks noGrp="1"/>
          </p:cNvSpPr>
          <p:nvPr>
            <p:ph type="title"/>
          </p:nvPr>
        </p:nvSpPr>
        <p:spPr>
          <a:xfrm>
            <a:off x="411480" y="132474"/>
            <a:ext cx="8320628" cy="576481"/>
          </a:xfrm>
        </p:spPr>
        <p:txBody>
          <a:bodyPr/>
          <a:lstStyle/>
          <a:p>
            <a:r>
              <a:rPr lang="en-US" sz="2400" dirty="0" smtClean="0"/>
              <a:t>Vacuum Truck Service Request / Essentials Checklist</a:t>
            </a:r>
            <a:endParaRPr lang="en-US" sz="1000" dirty="0"/>
          </a:p>
        </p:txBody>
      </p:sp>
      <p:sp>
        <p:nvSpPr>
          <p:cNvPr id="10" name="Content Placeholder 2"/>
          <p:cNvSpPr>
            <a:spLocks noGrp="1"/>
          </p:cNvSpPr>
          <p:nvPr>
            <p:ph sz="half" idx="1"/>
          </p:nvPr>
        </p:nvSpPr>
        <p:spPr>
          <a:xfrm>
            <a:off x="394227" y="1224954"/>
            <a:ext cx="8318452" cy="1992703"/>
          </a:xfrm>
        </p:spPr>
        <p:txBody>
          <a:bodyPr/>
          <a:lstStyle/>
          <a:p>
            <a:pPr marL="0" indent="0">
              <a:buNone/>
            </a:pPr>
            <a:r>
              <a:rPr lang="en-US" sz="2000" dirty="0" smtClean="0"/>
              <a:t>The </a:t>
            </a:r>
            <a:r>
              <a:rPr lang="en-US" sz="2000" b="1" i="1" dirty="0" smtClean="0"/>
              <a:t>Vacuum Truck Service Request form </a:t>
            </a:r>
            <a:r>
              <a:rPr lang="en-US" sz="2000" dirty="0" smtClean="0"/>
              <a:t>is required for all Vacuum Truck service work.</a:t>
            </a:r>
          </a:p>
          <a:p>
            <a:pPr marL="0" indent="0">
              <a:buNone/>
            </a:pPr>
            <a:endParaRPr lang="en-US" sz="2000" dirty="0"/>
          </a:p>
          <a:p>
            <a:pPr marL="0" indent="0">
              <a:buNone/>
            </a:pPr>
            <a:r>
              <a:rPr lang="en-US" sz="2000" dirty="0" smtClean="0"/>
              <a:t>The </a:t>
            </a:r>
            <a:r>
              <a:rPr lang="en-US" sz="2000" b="1" i="1" dirty="0" smtClean="0"/>
              <a:t>Essentials Checklist </a:t>
            </a:r>
            <a:r>
              <a:rPr lang="en-US" sz="2000" dirty="0" smtClean="0"/>
              <a:t>must be completed when handling material with a flash point of &lt;140 degrees or operating within a classified hazardous location.</a:t>
            </a:r>
          </a:p>
        </p:txBody>
      </p:sp>
    </p:spTree>
    <p:extLst>
      <p:ext uri="{BB962C8B-B14F-4D97-AF65-F5344CB8AC3E}">
        <p14:creationId xmlns:p14="http://schemas.microsoft.com/office/powerpoint/2010/main" val="160988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73" y="618525"/>
            <a:ext cx="8229590" cy="569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1676400"/>
            <a:ext cx="8229600" cy="584775"/>
          </a:xfrm>
          <a:prstGeom prst="rect">
            <a:avLst/>
          </a:prstGeom>
        </p:spPr>
        <p:txBody>
          <a:bodyPr wrap="square">
            <a:spAutoFit/>
          </a:bodyPr>
          <a:lstStyle/>
          <a:p>
            <a:pPr algn="ctr"/>
            <a:r>
              <a:rPr lang="en-US" sz="3200" b="1" dirty="0"/>
              <a:t> </a:t>
            </a:r>
            <a:endParaRPr lang="en-US" sz="3200" dirty="0"/>
          </a:p>
        </p:txBody>
      </p:sp>
      <p:sp>
        <p:nvSpPr>
          <p:cNvPr id="3" name="Title 2"/>
          <p:cNvSpPr>
            <a:spLocks noGrp="1"/>
          </p:cNvSpPr>
          <p:nvPr>
            <p:ph type="title"/>
          </p:nvPr>
        </p:nvSpPr>
        <p:spPr>
          <a:xfrm>
            <a:off x="411480" y="132474"/>
            <a:ext cx="8320628" cy="576481"/>
          </a:xfrm>
        </p:spPr>
        <p:txBody>
          <a:bodyPr/>
          <a:lstStyle/>
          <a:p>
            <a:r>
              <a:rPr lang="en-US" sz="2400" dirty="0" smtClean="0"/>
              <a:t>Vacuum Truck Service Request / Essentials Checklist</a:t>
            </a:r>
            <a:endParaRPr lang="en-US" sz="1000" dirty="0"/>
          </a:p>
        </p:txBody>
      </p:sp>
      <p:sp>
        <p:nvSpPr>
          <p:cNvPr id="4" name="Oval 3"/>
          <p:cNvSpPr/>
          <p:nvPr/>
        </p:nvSpPr>
        <p:spPr>
          <a:xfrm>
            <a:off x="115410" y="618525"/>
            <a:ext cx="8868792" cy="176068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298640" y="3197758"/>
            <a:ext cx="4454743" cy="830997"/>
          </a:xfrm>
          <a:prstGeom prst="rect">
            <a:avLst/>
          </a:prstGeom>
          <a:solidFill>
            <a:srgbClr val="FFFF00"/>
          </a:solidFill>
          <a:ln w="38100">
            <a:solidFill>
              <a:schemeClr val="tx1"/>
            </a:solidFill>
            <a:prstDash val="dashDot"/>
          </a:ln>
        </p:spPr>
        <p:txBody>
          <a:bodyPr wrap="square" rtlCol="0" anchor="ctr">
            <a:spAutoFit/>
          </a:bodyPr>
          <a:lstStyle/>
          <a:p>
            <a:pPr algn="ctr"/>
            <a:r>
              <a:rPr lang="en-US" sz="1600" dirty="0" smtClean="0"/>
              <a:t>This section must be completed by the requestor and transmitted to the service provider </a:t>
            </a:r>
            <a:r>
              <a:rPr lang="en-US" sz="1600" b="1" i="1" dirty="0" smtClean="0"/>
              <a:t>before </a:t>
            </a:r>
            <a:r>
              <a:rPr lang="en-US" sz="1600" dirty="0" smtClean="0"/>
              <a:t>the equipment is dispatched.</a:t>
            </a:r>
            <a:endParaRPr lang="en-US" sz="1600" dirty="0"/>
          </a:p>
        </p:txBody>
      </p:sp>
      <p:cxnSp>
        <p:nvCxnSpPr>
          <p:cNvPr id="8" name="Straight Arrow Connector 7"/>
          <p:cNvCxnSpPr>
            <a:stCxn id="5" idx="0"/>
          </p:cNvCxnSpPr>
          <p:nvPr/>
        </p:nvCxnSpPr>
        <p:spPr>
          <a:xfrm flipH="1" flipV="1">
            <a:off x="5007006" y="1819922"/>
            <a:ext cx="1519006" cy="1377836"/>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90114" y="4008016"/>
            <a:ext cx="3088257" cy="344593"/>
          </a:xfrm>
          <a:prstGeom prst="rect">
            <a:avLst/>
          </a:prstGeom>
          <a:noFill/>
          <a:ln w="57150">
            <a:solidFill>
              <a:srgbClr val="B2CC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Callout 2 11"/>
          <p:cNvSpPr/>
          <p:nvPr/>
        </p:nvSpPr>
        <p:spPr>
          <a:xfrm>
            <a:off x="2234241" y="5124090"/>
            <a:ext cx="2475781" cy="741871"/>
          </a:xfrm>
          <a:prstGeom prst="borderCallout2">
            <a:avLst>
              <a:gd name="adj1" fmla="val 18750"/>
              <a:gd name="adj2" fmla="val -8333"/>
              <a:gd name="adj3" fmla="val 18750"/>
              <a:gd name="adj4" fmla="val -16667"/>
              <a:gd name="adj5" fmla="val -101270"/>
              <a:gd name="adj6" fmla="val 476"/>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For easy reference, ohm resistance requirements are listed on this checklist.</a:t>
            </a:r>
            <a:endParaRPr lang="en-US" sz="1400" dirty="0"/>
          </a:p>
        </p:txBody>
      </p:sp>
    </p:spTree>
    <p:extLst>
      <p:ext uri="{BB962C8B-B14F-4D97-AF65-F5344CB8AC3E}">
        <p14:creationId xmlns:p14="http://schemas.microsoft.com/office/powerpoint/2010/main" val="100609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497447" y="666595"/>
            <a:ext cx="8128959" cy="5619096"/>
          </a:xfrm>
          <a:prstGeom prst="rect">
            <a:avLst/>
          </a:prstGeom>
        </p:spPr>
      </p:pic>
      <p:sp>
        <p:nvSpPr>
          <p:cNvPr id="2" name="Rectangle 1"/>
          <p:cNvSpPr/>
          <p:nvPr/>
        </p:nvSpPr>
        <p:spPr>
          <a:xfrm>
            <a:off x="457200" y="1676400"/>
            <a:ext cx="8229600" cy="584775"/>
          </a:xfrm>
          <a:prstGeom prst="rect">
            <a:avLst/>
          </a:prstGeom>
        </p:spPr>
        <p:txBody>
          <a:bodyPr wrap="square">
            <a:spAutoFit/>
          </a:bodyPr>
          <a:lstStyle/>
          <a:p>
            <a:pPr algn="ctr"/>
            <a:r>
              <a:rPr lang="en-US" sz="3200" b="1" dirty="0"/>
              <a:t> </a:t>
            </a:r>
            <a:endParaRPr lang="en-US" sz="3200" dirty="0"/>
          </a:p>
        </p:txBody>
      </p:sp>
      <p:sp>
        <p:nvSpPr>
          <p:cNvPr id="3" name="Title 2"/>
          <p:cNvSpPr>
            <a:spLocks noGrp="1"/>
          </p:cNvSpPr>
          <p:nvPr>
            <p:ph type="title"/>
          </p:nvPr>
        </p:nvSpPr>
        <p:spPr>
          <a:xfrm>
            <a:off x="411480" y="89344"/>
            <a:ext cx="8320628" cy="576481"/>
          </a:xfrm>
        </p:spPr>
        <p:txBody>
          <a:bodyPr/>
          <a:lstStyle/>
          <a:p>
            <a:r>
              <a:rPr lang="en-US" sz="2400" dirty="0" smtClean="0"/>
              <a:t>Vacuum Truck Service Request / Essentials Checklist</a:t>
            </a:r>
            <a:endParaRPr lang="en-US" sz="1000" dirty="0"/>
          </a:p>
        </p:txBody>
      </p:sp>
      <p:sp>
        <p:nvSpPr>
          <p:cNvPr id="7" name="Oval 6"/>
          <p:cNvSpPr/>
          <p:nvPr/>
        </p:nvSpPr>
        <p:spPr>
          <a:xfrm>
            <a:off x="310545" y="613841"/>
            <a:ext cx="3140014" cy="1482378"/>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590800" y="2906486"/>
            <a:ext cx="4169229" cy="646331"/>
          </a:xfrm>
          <a:prstGeom prst="rect">
            <a:avLst/>
          </a:prstGeom>
          <a:solidFill>
            <a:srgbClr val="FFFF00"/>
          </a:solidFill>
          <a:ln w="28575">
            <a:solidFill>
              <a:srgbClr val="FF0000"/>
            </a:solidFill>
          </a:ln>
        </p:spPr>
        <p:txBody>
          <a:bodyPr wrap="square" rtlCol="0">
            <a:spAutoFit/>
          </a:bodyPr>
          <a:lstStyle/>
          <a:p>
            <a:pPr algn="ctr"/>
            <a:r>
              <a:rPr lang="en-US" dirty="0" smtClean="0"/>
              <a:t>This must be completed before the equipment arrives at the location.</a:t>
            </a:r>
            <a:endParaRPr lang="en-US" dirty="0"/>
          </a:p>
        </p:txBody>
      </p:sp>
      <p:cxnSp>
        <p:nvCxnSpPr>
          <p:cNvPr id="11" name="Straight Arrow Connector 10"/>
          <p:cNvCxnSpPr>
            <a:stCxn id="9" idx="0"/>
          </p:cNvCxnSpPr>
          <p:nvPr/>
        </p:nvCxnSpPr>
        <p:spPr>
          <a:xfrm flipH="1" flipV="1">
            <a:off x="2786332" y="1595887"/>
            <a:ext cx="1889083" cy="1310599"/>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734481" y="3788651"/>
            <a:ext cx="5719314"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This Vacuum Truck Service Request / Essentials Checklist form </a:t>
            </a:r>
            <a:r>
              <a:rPr lang="en-US" b="1" i="1" dirty="0" smtClean="0"/>
              <a:t>and</a:t>
            </a:r>
            <a:r>
              <a:rPr lang="en-US" dirty="0" smtClean="0"/>
              <a:t> a General Work Permit must be completed for the following tasks:</a:t>
            </a:r>
          </a:p>
          <a:p>
            <a:pPr marL="285750" indent="-285750">
              <a:buFont typeface="Arial" panose="020B0604020202020204" pitchFamily="34" charset="0"/>
              <a:buChar char="•"/>
            </a:pPr>
            <a:r>
              <a:rPr lang="en-US" dirty="0" smtClean="0"/>
              <a:t>Transferring gasoline or diesel product.</a:t>
            </a:r>
          </a:p>
          <a:p>
            <a:pPr marL="285750" indent="-285750">
              <a:buFont typeface="Arial" panose="020B0604020202020204" pitchFamily="34" charset="0"/>
              <a:buChar char="•"/>
            </a:pPr>
            <a:r>
              <a:rPr lang="en-US" dirty="0" smtClean="0"/>
              <a:t>When the equipment (vac truck) is within a classified hazardous location.</a:t>
            </a:r>
          </a:p>
          <a:p>
            <a:pPr marL="285750" indent="-285750">
              <a:buFont typeface="Arial" panose="020B0604020202020204" pitchFamily="34" charset="0"/>
              <a:buChar char="•"/>
            </a:pPr>
            <a:r>
              <a:rPr lang="en-US" dirty="0" smtClean="0"/>
              <a:t>When moving solids or dry material of any kind.</a:t>
            </a:r>
          </a:p>
          <a:p>
            <a:r>
              <a:rPr lang="en-US" b="1" i="1" dirty="0" smtClean="0"/>
              <a:t>For multiple days, the form must be replaced daily.</a:t>
            </a:r>
            <a:endParaRPr lang="en-US" b="1" i="1" dirty="0"/>
          </a:p>
        </p:txBody>
      </p:sp>
    </p:spTree>
    <p:extLst>
      <p:ext uri="{BB962C8B-B14F-4D97-AF65-F5344CB8AC3E}">
        <p14:creationId xmlns:p14="http://schemas.microsoft.com/office/powerpoint/2010/main" val="101232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8" accel="17000" decel="700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0" fill="hold"/>
                                        <p:tgtEl>
                                          <p:spTgt spid="12"/>
                                        </p:tgtEl>
                                        <p:attrNameLst>
                                          <p:attrName>ppt_x</p:attrName>
                                        </p:attrNameLst>
                                      </p:cBhvr>
                                      <p:tavLst>
                                        <p:tav tm="0">
                                          <p:val>
                                            <p:strVal val="0-#ppt_w/2"/>
                                          </p:val>
                                        </p:tav>
                                        <p:tav tm="100000">
                                          <p:val>
                                            <p:strVal val="#ppt_x"/>
                                          </p:val>
                                        </p:tav>
                                      </p:tavLst>
                                    </p:anim>
                                    <p:anim calcmode="lin" valueType="num">
                                      <p:cBhvr additive="base">
                                        <p:cTn id="24" dur="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8229600" cy="584775"/>
          </a:xfrm>
          <a:prstGeom prst="rect">
            <a:avLst/>
          </a:prstGeom>
        </p:spPr>
        <p:txBody>
          <a:bodyPr wrap="square">
            <a:spAutoFit/>
          </a:bodyPr>
          <a:lstStyle/>
          <a:p>
            <a:pPr algn="ctr"/>
            <a:r>
              <a:rPr lang="en-US" sz="3200" b="1" dirty="0"/>
              <a:t> </a:t>
            </a:r>
            <a:endParaRPr lang="en-US" sz="3200" dirty="0"/>
          </a:p>
        </p:txBody>
      </p:sp>
      <p:sp>
        <p:nvSpPr>
          <p:cNvPr id="3" name="Title 2"/>
          <p:cNvSpPr>
            <a:spLocks noGrp="1"/>
          </p:cNvSpPr>
          <p:nvPr>
            <p:ph type="title"/>
          </p:nvPr>
        </p:nvSpPr>
        <p:spPr/>
        <p:txBody>
          <a:bodyPr/>
          <a:lstStyle/>
          <a:p>
            <a:r>
              <a:rPr lang="en-US" dirty="0" smtClean="0"/>
              <a:t>Important Understandings</a:t>
            </a:r>
            <a:endParaRPr lang="en-US" dirty="0"/>
          </a:p>
        </p:txBody>
      </p:sp>
      <p:sp>
        <p:nvSpPr>
          <p:cNvPr id="7" name="TextBox 6"/>
          <p:cNvSpPr txBox="1"/>
          <p:nvPr/>
        </p:nvSpPr>
        <p:spPr>
          <a:xfrm>
            <a:off x="389636" y="2179641"/>
            <a:ext cx="4496689" cy="3693319"/>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t>Understand how your Volt Ohm meter works. Ask your </a:t>
            </a:r>
            <a:r>
              <a:rPr lang="en-US" dirty="0"/>
              <a:t>Supervisor or </a:t>
            </a:r>
            <a:r>
              <a:rPr lang="en-US" dirty="0" smtClean="0"/>
              <a:t>your </a:t>
            </a:r>
            <a:r>
              <a:rPr lang="en-US" dirty="0"/>
              <a:t>local HES Specialist (</a:t>
            </a:r>
            <a:r>
              <a:rPr lang="en-US" dirty="0" smtClean="0"/>
              <a:t>TESH/RESH) if you are unsure.</a:t>
            </a:r>
          </a:p>
          <a:p>
            <a:pPr marL="285750" lvl="0" indent="-285750">
              <a:buFont typeface="Arial" panose="020B0604020202020204" pitchFamily="34" charset="0"/>
              <a:buChar char="•"/>
            </a:pPr>
            <a:r>
              <a:rPr lang="en-US" dirty="0" smtClean="0"/>
              <a:t>The Essentials Checklist has a job aid to reference correct bonding and grounding resistance readings.</a:t>
            </a:r>
          </a:p>
          <a:p>
            <a:pPr marL="285750" lvl="0" indent="-285750">
              <a:buFont typeface="Arial" panose="020B0604020202020204" pitchFamily="34" charset="0"/>
              <a:buChar char="•"/>
            </a:pPr>
            <a:r>
              <a:rPr lang="en-US" dirty="0" smtClean="0"/>
              <a:t>Vacuum Truck Equipment Requirements are listed on Appendix A.</a:t>
            </a:r>
          </a:p>
          <a:p>
            <a:pPr marL="285750" lvl="0" indent="-285750">
              <a:buFont typeface="Arial" panose="020B0604020202020204" pitchFamily="34" charset="0"/>
              <a:buChar char="•"/>
            </a:pPr>
            <a:r>
              <a:rPr lang="en-US" dirty="0" smtClean="0"/>
              <a:t>Diagrams and pictures are available in the Appendices to show what a work site and connection structures should look like.</a:t>
            </a:r>
            <a:endParaRPr lang="en-US" dirty="0"/>
          </a:p>
        </p:txBody>
      </p:sp>
      <p:pic>
        <p:nvPicPr>
          <p:cNvPr id="8" name="Picture 2" descr="P:\My Documents\My Pictures\Operational Pictures\clip board 5.jpg"/>
          <p:cNvPicPr>
            <a:picLocks noChangeAspect="1" noChangeArrowheads="1"/>
          </p:cNvPicPr>
          <p:nvPr/>
        </p:nvPicPr>
        <p:blipFill>
          <a:blip r:embed="rId2" cstate="screen"/>
          <a:srcRect/>
          <a:stretch>
            <a:fillRect/>
          </a:stretch>
        </p:blipFill>
        <p:spPr bwMode="auto">
          <a:xfrm>
            <a:off x="5080781" y="2443496"/>
            <a:ext cx="3596493" cy="300330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90525" y="1532536"/>
            <a:ext cx="8229599" cy="923330"/>
          </a:xfrm>
          <a:prstGeom prst="rect">
            <a:avLst/>
          </a:prstGeom>
          <a:noFill/>
        </p:spPr>
        <p:txBody>
          <a:bodyPr wrap="square" rtlCol="0">
            <a:spAutoFit/>
          </a:bodyPr>
          <a:lstStyle/>
          <a:p>
            <a:pPr marL="285750" lvl="0" indent="-285750">
              <a:buFont typeface="Arial" panose="020B0604020202020204" pitchFamily="34" charset="0"/>
              <a:buChar char="•"/>
            </a:pPr>
            <a:r>
              <a:rPr lang="en-US" dirty="0"/>
              <a:t>It is important to verify ground to earth for every job. Using the portable ground verification kit will accomplish this.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3376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ps_Support_2016">
  <a:themeElements>
    <a:clrScheme name="chevron">
      <a:dk1>
        <a:sysClr val="windowText" lastClr="000000"/>
      </a:dk1>
      <a:lt1>
        <a:sysClr val="window" lastClr="FFFFFF"/>
      </a:lt1>
      <a:dk2>
        <a:srgbClr val="0B2D71"/>
      </a:dk2>
      <a:lt2>
        <a:srgbClr val="009DD9"/>
      </a:lt2>
      <a:accent1>
        <a:srgbClr val="0066B2"/>
      </a:accent1>
      <a:accent2>
        <a:srgbClr val="00708C"/>
      </a:accent2>
      <a:accent3>
        <a:srgbClr val="769231"/>
      </a:accent3>
      <a:accent4>
        <a:srgbClr val="97002E"/>
      </a:accent4>
      <a:accent5>
        <a:srgbClr val="E5601F"/>
      </a:accent5>
      <a:accent6>
        <a:srgbClr val="751269"/>
      </a:accent6>
      <a:hlink>
        <a:srgbClr val="009DD9"/>
      </a:hlink>
      <a:folHlink>
        <a:srgbClr val="0B2D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Chevron_PPT_Standard" id="{F5AF1C88-D356-944A-901D-C3EE1C3CB669}" vid="{02262430-1950-4C42-9482-D72AC495BF68}"/>
    </a:ext>
  </a:extLst>
</a:theme>
</file>

<file path=ppt/theme/theme2.xml><?xml version="1.0" encoding="utf-8"?>
<a:theme xmlns:a="http://schemas.openxmlformats.org/drawingml/2006/main" name="OpsSupport">
  <a:themeElements>
    <a:clrScheme name="chevron">
      <a:dk1>
        <a:sysClr val="windowText" lastClr="000000"/>
      </a:dk1>
      <a:lt1>
        <a:sysClr val="window" lastClr="FFFFFF"/>
      </a:lt1>
      <a:dk2>
        <a:srgbClr val="0B2D71"/>
      </a:dk2>
      <a:lt2>
        <a:srgbClr val="009DD9"/>
      </a:lt2>
      <a:accent1>
        <a:srgbClr val="0066B2"/>
      </a:accent1>
      <a:accent2>
        <a:srgbClr val="00708C"/>
      </a:accent2>
      <a:accent3>
        <a:srgbClr val="769231"/>
      </a:accent3>
      <a:accent4>
        <a:srgbClr val="97002E"/>
      </a:accent4>
      <a:accent5>
        <a:srgbClr val="E5601F"/>
      </a:accent5>
      <a:accent6>
        <a:srgbClr val="751269"/>
      </a:accent6>
      <a:hlink>
        <a:srgbClr val="009DD9"/>
      </a:hlink>
      <a:folHlink>
        <a:srgbClr val="0B2D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Chevron_PPT_Standard" id="{F5AF1C88-D356-944A-901D-C3EE1C3CB669}" vid="{F9A5DD0C-FADE-D942-8298-0929B6AAED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Ops_Support_2016</Template>
  <TotalTime>2795</TotalTime>
  <Words>1097</Words>
  <Application>Microsoft Office PowerPoint</Application>
  <PresentationFormat>On-screen Show (4:3)</PresentationFormat>
  <Paragraphs>103</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Ops_Support_2016</vt:lpstr>
      <vt:lpstr>OpsSupport</vt:lpstr>
      <vt:lpstr>Vacuum Truck  Safe Operation SWP Update</vt:lpstr>
      <vt:lpstr>SWP Update: What’s Changed?</vt:lpstr>
      <vt:lpstr>Examples of Roles and Responsibilities</vt:lpstr>
      <vt:lpstr>Examples of Terms and Definitions</vt:lpstr>
      <vt:lpstr>Hazard Assessment for Use of  Vacuum Trucks / Systems</vt:lpstr>
      <vt:lpstr>Vacuum Truck Service Request / Essentials Checklist</vt:lpstr>
      <vt:lpstr>Vacuum Truck Service Request / Essentials Checklist</vt:lpstr>
      <vt:lpstr>Vacuum Truck Service Request / Essentials Checklist</vt:lpstr>
      <vt:lpstr>Important Understandings</vt:lpstr>
      <vt:lpstr>Vacuum Truck Safe Operation</vt:lpstr>
      <vt:lpstr>Vacuum Truck Safe Operation</vt:lpstr>
      <vt:lpstr>Prevent Injury</vt:lpstr>
    </vt:vector>
  </TitlesOfParts>
  <Company>Chevron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operations support</dc:title>
  <dc:creator>Paul Liang</dc:creator>
  <cp:lastModifiedBy>Anthony Kirby</cp:lastModifiedBy>
  <cp:revision>103</cp:revision>
  <cp:lastPrinted>2015-08-11T18:58:39Z</cp:lastPrinted>
  <dcterms:created xsi:type="dcterms:W3CDTF">2016-02-03T23:49:20Z</dcterms:created>
  <dcterms:modified xsi:type="dcterms:W3CDTF">2016-03-28T19:12:49Z</dcterms:modified>
</cp:coreProperties>
</file>