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48" r:id="rId5"/>
    <p:sldMasterId id="2147483816" r:id="rId6"/>
  </p:sldMasterIdLst>
  <p:notesMasterIdLst>
    <p:notesMasterId r:id="rId21"/>
  </p:notesMasterIdLst>
  <p:handoutMasterIdLst>
    <p:handoutMasterId r:id="rId22"/>
  </p:handoutMasterIdLst>
  <p:sldIdLst>
    <p:sldId id="1312" r:id="rId7"/>
    <p:sldId id="1906873423" r:id="rId8"/>
    <p:sldId id="2147480157" r:id="rId9"/>
    <p:sldId id="2147480158" r:id="rId10"/>
    <p:sldId id="2147480159" r:id="rId11"/>
    <p:sldId id="1906873428" r:id="rId12"/>
    <p:sldId id="1906873429" r:id="rId13"/>
    <p:sldId id="1906873413" r:id="rId14"/>
    <p:sldId id="1906873410" r:id="rId15"/>
    <p:sldId id="1906873425" r:id="rId16"/>
    <p:sldId id="1906873414" r:id="rId17"/>
    <p:sldId id="1906873426" r:id="rId18"/>
    <p:sldId id="2147480160" r:id="rId19"/>
    <p:sldId id="2147480161" r:id="rId20"/>
  </p:sldIdLst>
  <p:sldSz cx="14630400" cy="8229600"/>
  <p:notesSz cx="6858000" cy="9240838"/>
  <p:defaultTextStyle>
    <a:defPPr>
      <a:defRPr lang="en-US"/>
    </a:defPPr>
    <a:lvl1pPr marL="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6003928-CA61-6CB6-4C0A-F5D20CE5E804}" name="Dollente, Maureen [Expressworks International]" initials="DM[I" userId="S::maureendollente@chevron.com::f4600c50-114d-4705-adcc-acb8aa24c685" providerId="AD"/>
  <p188:author id="{5CC9464F-7C83-D5D0-10AC-EA0ABA4D85BF}" name="Foley, Tiye" initials="FT" userId="S::tiyefoley@chevron.com::e1e47633-1901-4976-a2d3-8506648fe145" providerId="AD"/>
  <p188:author id="{697285CE-8EE3-7650-B8C7-8055EA98C3DB}" name="Muldashev, Aslan [Tengizchevroil]" initials="M[" userId="S::aslan.muldashev@tengizchevroil.com::a580050e-3565-4c6b-a10b-fe6f1fbe61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601F"/>
    <a:srgbClr val="009DD9"/>
    <a:srgbClr val="EDEDEE"/>
    <a:srgbClr val="0B2D71"/>
    <a:srgbClr val="EDEDEF"/>
    <a:srgbClr val="751269"/>
    <a:srgbClr val="00708C"/>
    <a:srgbClr val="97002E"/>
    <a:srgbClr val="8B8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1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3CD7A5-16AD-5549-B911-F9C74B336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B9D99-FBDF-2142-B88A-29C49EC631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AE276-CD54-0147-B9D3-E7EE2E50DFC9}" type="datetimeFigureOut">
              <a:rPr lang="en-US" smtClean="0">
                <a:latin typeface="Arial" panose="020B0604020202020204" pitchFamily="34" charset="0"/>
              </a:rPr>
              <a:t>6/18/2024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6420D-4AC8-504C-A3AB-23A12A2ADD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78A1A-4F32-C644-83E9-9F9BD6DB1A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E9CE-7048-D44E-B31F-DB91D6D517D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2A8AD-E04D-40C1-AD98-A5589D48FF85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C8EC8-224B-4750-B4CE-FC987A963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/>
              <a:t>Why move to adopting an industry standard tool?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/>
              <a:t>Current State: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Our current SWCs requires the use of 2 documents to be effective: </a:t>
            </a:r>
          </a:p>
          <a:p>
            <a:pPr marL="754449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The Start Work Check which is a list of Save Your Life Actions that must be put into place and verified.</a:t>
            </a:r>
          </a:p>
          <a:p>
            <a:pPr marL="754449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The Save Your Life Actions (SYLA) document which expands upon the actions to give the workforce some “how-to”.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Our Business Partners work with our peers as well – which in the past meant different processes and tools including SWCs.</a:t>
            </a:r>
          </a:p>
          <a:p>
            <a:endParaRPr lang="en-US"/>
          </a:p>
          <a:p>
            <a:r>
              <a:rPr lang="en-US" b="1"/>
              <a:t>Future State: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The IOGP SWC has “how-</a:t>
            </a:r>
            <a:r>
              <a:rPr lang="en-US" err="1"/>
              <a:t>to’s</a:t>
            </a:r>
            <a:r>
              <a:rPr lang="en-US"/>
              <a:t>” built into the center column of the document which consolidates the tool into </a:t>
            </a:r>
            <a:r>
              <a:rPr lang="en-US" b="1"/>
              <a:t>one easy to use document</a:t>
            </a:r>
            <a:r>
              <a:rPr lang="en-US"/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Adoption of the IOGP SWCs industry wide will provide clarity and alignment – leading to </a:t>
            </a:r>
            <a:r>
              <a:rPr lang="en-US" b="1"/>
              <a:t>consistent use </a:t>
            </a:r>
            <a:r>
              <a:rPr lang="en-US"/>
              <a:t>of the SWCs by contractors and operators doing similar work across the industry.​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For an industry with an ~80% contracted workforce, </a:t>
            </a:r>
            <a:r>
              <a:rPr lang="en-US" b="1"/>
              <a:t>alignment on lifesaving actions is critical </a:t>
            </a:r>
            <a:r>
              <a:rPr lang="en-US"/>
              <a:t>to help prevent fatal outcomes.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4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C8EC8-224B-4750-B4CE-FC987A963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4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2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C8EC8-224B-4750-B4CE-FC987A963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48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6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0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890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7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0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890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90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890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8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workers familiar with Chevron’s Start Work Checks, point out minor name changes as we transition to the IOGP Start Work Checks:</a:t>
            </a:r>
          </a:p>
          <a:p>
            <a:endParaRPr lang="en-US"/>
          </a:p>
          <a:p>
            <a:r>
              <a:rPr lang="en-US"/>
              <a:t>-   Chevron’s “Isolation of Hazardous Energy” is now IOGP’s “Energy Isolation”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Chevron’s “</a:t>
            </a:r>
            <a:r>
              <a:rPr lang="en-US" sz="1200"/>
              <a:t>De-Isolation of Hazardous Energy” is now IOGP’s “De-Isolation and Re-Energization”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/>
              <a:t>Chevron’s “Hot Work” is now IOGP’s “Open Flame Hot Work”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/>
              <a:t>Chevron’s “Lifting and Rigging” is now IOGP’s “Mechanical Lifting”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/>
              <a:t>Chevron’s “Energized/Live Electrical Work” is now IOGP’s “Energized/Live Electrical Systems”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According to the workforce, the SYLA document was not being utilized to its full potential.  This is why IOGP went to a single document format.  </a:t>
            </a:r>
          </a:p>
          <a:p>
            <a:endParaRPr lang="en-US">
              <a:latin typeface="Arial"/>
              <a:cs typeface="Arial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</a:pPr>
            <a:r>
              <a:rPr lang="en-GB"/>
              <a:t>The Checks have three human performance aspects as part of their design: </a:t>
            </a:r>
          </a:p>
          <a:p>
            <a:pPr marL="342900" indent="-342900">
              <a:lnSpc>
                <a:spcPct val="107000"/>
              </a:lnSpc>
              <a:spcBef>
                <a:spcPts val="300"/>
              </a:spcBef>
              <a:buFont typeface="Symbol,Sans-Serif"/>
              <a:buChar char=""/>
            </a:pPr>
            <a:r>
              <a:rPr lang="en-GB"/>
              <a:t>Place keeping (by marking each step as complete)</a:t>
            </a:r>
          </a:p>
          <a:p>
            <a:pPr marL="342900" indent="-342900">
              <a:lnSpc>
                <a:spcPct val="107000"/>
              </a:lnSpc>
              <a:spcBef>
                <a:spcPts val="750"/>
              </a:spcBef>
              <a:buFont typeface="Symbol,Sans-Serif"/>
              <a:buChar char=""/>
            </a:pPr>
            <a:r>
              <a:rPr lang="en-GB"/>
              <a:t>Peer review (the Verifier role)</a:t>
            </a:r>
          </a:p>
          <a:p>
            <a:pPr marL="34290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Font typeface="Symbol,Sans-Serif"/>
              <a:buChar char=""/>
            </a:pPr>
            <a:r>
              <a:rPr lang="en-GB"/>
              <a:t>Stop and seek help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C8EC8-224B-4750-B4CE-FC987A9630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1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ver_full_bleed_image_text_right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1C53A-9E48-4B03-B800-F6220692F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24FF0A-D95C-4567-9F7D-E4E914E74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gray">
          <a:xfrm>
            <a:off x="2980872" y="1489701"/>
            <a:ext cx="2080987" cy="1608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725716" y="4114798"/>
            <a:ext cx="6591300" cy="1905851"/>
          </a:xfrm>
          <a:prstGeom prst="rect">
            <a:avLst/>
          </a:prstGeo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725716" y="6680277"/>
            <a:ext cx="6591300" cy="296564"/>
          </a:xfrm>
        </p:spPr>
        <p:txBody>
          <a:bodyPr lIns="219493" rIns="219493">
            <a:noAutofit/>
          </a:bodyPr>
          <a:lstStyle>
            <a:lvl1pPr marL="0" marR="0" indent="0" algn="ctr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23F597-D1AB-4BA0-B6F9-4F782811B4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727077" y="7031535"/>
            <a:ext cx="6591301" cy="474166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205775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411549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617323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823097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presenter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02990A-5DDA-4D34-AD4B-F33FC2476B0C}"/>
              </a:ext>
            </a:extLst>
          </p:cNvPr>
          <p:cNvSpPr txBox="1"/>
          <p:nvPr userDrawn="1"/>
        </p:nvSpPr>
        <p:spPr bwMode="white">
          <a:xfrm>
            <a:off x="723901" y="7792558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/>
              </a:rPr>
              <a:t>© 2023 Chevron</a:t>
            </a:r>
          </a:p>
        </p:txBody>
      </p:sp>
    </p:spTree>
    <p:extLst>
      <p:ext uri="{BB962C8B-B14F-4D97-AF65-F5344CB8AC3E}">
        <p14:creationId xmlns:p14="http://schemas.microsoft.com/office/powerpoint/2010/main" val="240101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Four_Column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83852"/>
            <a:ext cx="13220381" cy="12396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246C2A-234B-834A-8695-711A5854B7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73242" y="1866900"/>
            <a:ext cx="6495623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85DA2E-B05F-A347-9F95-40B1D2B5585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797240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11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Five_Column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10" y="1866900"/>
            <a:ext cx="2669716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066217-3AA7-6948-B487-034B1196BD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45663" y="1866900"/>
            <a:ext cx="2653841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642D63-9F4F-D340-AAB1-2FCA2ED8ED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79741" y="1866900"/>
            <a:ext cx="2653841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25E98A-1894-7444-8988-58C76C1978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613819" y="1866900"/>
            <a:ext cx="2653841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D263BC-E088-0247-A31C-CD89C8E625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247897" y="1866900"/>
            <a:ext cx="2653841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51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Six_Column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75B6F9-D3C6-B243-8F92-79613C64628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0330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5277A8D-DD9F-A941-9E87-972C63A13F9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912962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8FB66C4-5E90-4D4A-8B43-93C7D2C173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135594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203ABFC-8DDD-C746-B774-501FEF6B7D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358226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0B16D8-E01C-7645-8574-F3E94A9AEE3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580858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7D263BC-E088-0247-A31C-CD89C8E625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803489" y="1866900"/>
            <a:ext cx="209824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4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One_Third_Blue_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812F-B2AD-0043-82A1-B86D6BD02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65376"/>
            <a:ext cx="4426902" cy="5607215"/>
          </a:xfrm>
          <a:prstGeom prst="rect">
            <a:avLst/>
          </a:prstGeom>
          <a:solidFill>
            <a:srgbClr val="0B2D71"/>
          </a:solidFill>
        </p:spPr>
        <p:txBody>
          <a:bodyPr vert="horz" lIns="274320" tIns="274320" rIns="274320" bIns="274320" rtlCol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701" y="1861677"/>
            <a:ext cx="8793479" cy="5607214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1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One_Half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5D0E-AE7F-C84F-B49B-671C751B9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E65F8-AD50-2143-B11A-28CD4AE18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66899"/>
            <a:ext cx="6663792" cy="5627381"/>
          </a:xfrm>
          <a:prstGeom prst="rect">
            <a:avLst/>
          </a:prstGeom>
          <a:solidFill>
            <a:srgbClr val="0B2D71"/>
          </a:solidFill>
        </p:spPr>
        <p:txBody>
          <a:bodyPr vert="horz" lIns="274320" tIns="274320" rIns="274320" bIns="274320" rtlCol="0">
            <a:noAutofit/>
          </a:bodyPr>
          <a:lstStyle>
            <a:lvl1pPr>
              <a:lnSpc>
                <a:spcPts val="2400"/>
              </a:lnSpc>
              <a:defRPr lang="en-US" sz="1800" dirty="0" smtClean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lang="en-US" sz="1800" dirty="0" smtClean="0">
                <a:solidFill>
                  <a:schemeClr val="bg1"/>
                </a:solidFill>
              </a:defRPr>
            </a:lvl2pPr>
            <a:lvl3pPr>
              <a:lnSpc>
                <a:spcPts val="2400"/>
              </a:lnSpc>
              <a:defRPr lang="en-US" sz="1800" dirty="0" smtClean="0">
                <a:solidFill>
                  <a:schemeClr val="bg1"/>
                </a:solidFill>
              </a:defRPr>
            </a:lvl3pPr>
            <a:lvl4pPr>
              <a:lnSpc>
                <a:spcPts val="2400"/>
              </a:lnSpc>
              <a:defRPr lang="en-US" sz="1800" dirty="0" smtClean="0">
                <a:solidFill>
                  <a:schemeClr val="bg1"/>
                </a:solidFill>
              </a:defRPr>
            </a:lvl4pPr>
            <a:lvl5pPr>
              <a:lnSpc>
                <a:spcPts val="2400"/>
              </a:lnSpc>
              <a:defRPr lang="en-US" sz="18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DA9E5F3-2133-BF42-8723-7BDAE71CA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9591" y="1866900"/>
            <a:ext cx="6548971" cy="5627380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Autofit/>
          </a:bodyPr>
          <a:lstStyle>
            <a:lvl1pPr>
              <a:lnSpc>
                <a:spcPts val="2400"/>
              </a:lnSpc>
              <a:defRPr lang="en-US" sz="1800" smtClean="0"/>
            </a:lvl1pPr>
            <a:lvl2pPr>
              <a:lnSpc>
                <a:spcPts val="2400"/>
              </a:lnSpc>
              <a:defRPr lang="en-US" sz="1800" smtClean="0"/>
            </a:lvl2pPr>
            <a:lvl3pPr>
              <a:lnSpc>
                <a:spcPts val="2400"/>
              </a:lnSpc>
              <a:defRPr lang="en-US" sz="1800" smtClean="0"/>
            </a:lvl3pPr>
            <a:lvl4pPr>
              <a:lnSpc>
                <a:spcPts val="2400"/>
              </a:lnSpc>
              <a:defRPr lang="en-US" sz="1800" smtClean="0"/>
            </a:lvl4pPr>
            <a:lvl5pPr>
              <a:lnSpc>
                <a:spcPts val="2400"/>
              </a:lnSpc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4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with_border_titl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7ED1FD-C9F4-0840-814D-B4AC3B736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1838" y="495300"/>
            <a:ext cx="6583362" cy="7010400"/>
          </a:xfrm>
          <a:prstGeom prst="rect">
            <a:avLst/>
          </a:prstGeom>
          <a:solidFill>
            <a:srgbClr val="0B2D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A2FD4-93BE-4B88-928D-B9D634FEA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2589339" y="722305"/>
            <a:ext cx="2839484" cy="9279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6166C9-855B-A248-8AC9-08EAA29E1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6458" y="495299"/>
            <a:ext cx="6368142" cy="2151196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36AEFD-97CE-EA4A-983B-456B2D04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6458" y="2924901"/>
            <a:ext cx="6368142" cy="2151196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72CEF2-18ED-134E-AAF5-CAB146FE4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6458" y="5354504"/>
            <a:ext cx="6368142" cy="2151196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1" y="2590800"/>
            <a:ext cx="12435840" cy="5046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09DD9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3193106"/>
            <a:ext cx="12435840" cy="1634490"/>
          </a:xfrm>
          <a:prstGeom prst="rect">
            <a:avLst/>
          </a:prstGeom>
        </p:spPr>
        <p:txBody>
          <a:bodyPr anchor="t"/>
          <a:lstStyle>
            <a:lvl1pPr algn="ctr">
              <a:defRPr sz="4300" b="1" cap="none">
                <a:solidFill>
                  <a:srgbClr val="0B2D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7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58699" y="1263233"/>
            <a:ext cx="13313005" cy="570313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6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_with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B2A207-2381-4F1A-A350-F041CEE81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4040" y="1633355"/>
            <a:ext cx="6425542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7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white 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27C4E0-DD07-40BB-A89F-44E81F0EA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invGray">
          <a:xfrm>
            <a:off x="4102428" y="1632204"/>
            <a:ext cx="6425542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Single_Column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417655-AE87-8D43-814F-FF9B0522A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0CB1FF8-601E-AA44-8473-D18A3FB0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3" y="1866901"/>
            <a:ext cx="13212126" cy="5638799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6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95438"/>
            <a:ext cx="13310973" cy="5900995"/>
          </a:xfrm>
        </p:spPr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99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381980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DBDCDD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723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432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5388238"/>
            <a:ext cx="10972800" cy="91440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4320" b="1">
                <a:solidFill>
                  <a:srgbClr val="009DD9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433181"/>
            <a:ext cx="10972800" cy="731520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1920" b="0" i="0" baseline="0">
                <a:solidFill>
                  <a:schemeClr val="bg1"/>
                </a:solidFill>
              </a:defRPr>
            </a:lvl1pPr>
            <a:lvl2pPr marL="54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73622B-D167-444F-BA5F-E111B9E63D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invGray">
          <a:xfrm>
            <a:off x="2701097" y="1915307"/>
            <a:ext cx="9228208" cy="3013754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A49006-4A45-47FC-BDF0-96CC4246FDF5}"/>
              </a:ext>
            </a:extLst>
          </p:cNvPr>
          <p:cNvSpPr txBox="1"/>
          <p:nvPr userDrawn="1"/>
        </p:nvSpPr>
        <p:spPr>
          <a:xfrm>
            <a:off x="658369" y="7943831"/>
            <a:ext cx="900888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© 2023 Chevron</a:t>
            </a:r>
          </a:p>
        </p:txBody>
      </p:sp>
    </p:spTree>
    <p:extLst>
      <p:ext uri="{BB962C8B-B14F-4D97-AF65-F5344CB8AC3E}">
        <p14:creationId xmlns:p14="http://schemas.microsoft.com/office/powerpoint/2010/main" val="241683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40490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DBDCDD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723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528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3041" y="2743369"/>
            <a:ext cx="11704320" cy="1949234"/>
          </a:xfrm>
        </p:spPr>
        <p:txBody>
          <a:bodyPr lIns="0" rIns="0" anchor="t">
            <a:noAutofit/>
          </a:bodyPr>
          <a:lstStyle>
            <a:lvl1pPr>
              <a:lnSpc>
                <a:spcPct val="90000"/>
              </a:lnSpc>
              <a:defRPr sz="5280" b="1" baseline="0">
                <a:solidFill>
                  <a:srgbClr val="009DD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3041" y="4729800"/>
            <a:ext cx="11704320" cy="1963897"/>
          </a:xfrm>
        </p:spPr>
        <p:txBody>
          <a:bodyPr lIns="0" rIns="0">
            <a:noAutofit/>
          </a:bodyPr>
          <a:lstStyle>
            <a:lvl1pPr marL="0" indent="0" algn="ctr">
              <a:spcBef>
                <a:spcPts val="0"/>
              </a:spcBef>
              <a:buNone/>
              <a:defRPr sz="1680" b="0" i="0" baseline="0">
                <a:solidFill>
                  <a:srgbClr val="009DD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4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pic>
        <p:nvPicPr>
          <p:cNvPr id="8" name="Picture 2" descr="P:\My Documents\_in progress\_Resources\2016_NEW brand\Logos\Chevron hallmark suite\Hallmark Tagline Lockup\Hallmark Tagline Lockup Vertical Registered\Hallmark Tagline Lockup Vertical Registered For Onsceen Use\HallmarkHE_R_vert_rgb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9" t="-20077" r="-12957" b="-20077"/>
          <a:stretch/>
        </p:blipFill>
        <p:spPr bwMode="auto">
          <a:xfrm>
            <a:off x="6338315" y="999067"/>
            <a:ext cx="1953772" cy="17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A49006-4A45-47FC-BDF0-96CC4246FDF5}"/>
              </a:ext>
            </a:extLst>
          </p:cNvPr>
          <p:cNvSpPr txBox="1"/>
          <p:nvPr userDrawn="1"/>
        </p:nvSpPr>
        <p:spPr>
          <a:xfrm>
            <a:off x="658369" y="7943831"/>
            <a:ext cx="2249014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6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rPr>
              <a:t>© 2023 Chevron –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5945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73924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82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78223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1829"/>
            <a:ext cx="6461760" cy="59113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latin typeface="+mn-lt"/>
                <a:ea typeface="+mn-ea"/>
                <a:cs typeface="+mn-cs"/>
                <a:sym typeface="+mn-lt"/>
              </a:defRPr>
            </a:lvl1pPr>
            <a:lvl2pPr>
              <a:defRPr lang="en-US" dirty="0" smtClean="0">
                <a:latin typeface="+mn-lt"/>
                <a:ea typeface="+mn-ea"/>
                <a:cs typeface="+mn-cs"/>
                <a:sym typeface="+mn-lt"/>
              </a:defRPr>
            </a:lvl2pPr>
            <a:lvl3pPr>
              <a:defRPr lang="en-US" dirty="0" smtClean="0"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US" dirty="0" smtClean="0">
                <a:latin typeface="+mn-lt"/>
                <a:ea typeface="+mn-ea"/>
                <a:cs typeface="+mn-cs"/>
                <a:sym typeface="+mn-lt"/>
              </a:defRPr>
            </a:lvl4pPr>
            <a:lvl5pPr>
              <a:defRPr lang="en-US" dirty="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1829"/>
            <a:ext cx="6461760" cy="591137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>
                <a:latin typeface="+mn-lt"/>
                <a:ea typeface="+mn-ea"/>
                <a:cs typeface="+mn-cs"/>
                <a:sym typeface="+mn-lt"/>
              </a:defRPr>
            </a:lvl1pPr>
            <a:lvl2pPr>
              <a:defRPr lang="en-US" smtClean="0">
                <a:latin typeface="+mn-lt"/>
                <a:ea typeface="+mn-ea"/>
                <a:cs typeface="+mn-cs"/>
                <a:sym typeface="+mn-lt"/>
              </a:defRPr>
            </a:lvl2pPr>
            <a:lvl3pPr>
              <a:defRPr lang="en-US" smtClean="0"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US" smtClean="0">
                <a:latin typeface="+mn-lt"/>
                <a:ea typeface="+mn-ea"/>
                <a:cs typeface="+mn-cs"/>
                <a:sym typeface="+mn-lt"/>
              </a:defRPr>
            </a:lvl4pPr>
            <a:lvl5pPr>
              <a:defRPr lang="en-US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71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3706495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4755" y="1592580"/>
            <a:ext cx="6662526" cy="5920814"/>
          </a:xfrm>
          <a:solidFill>
            <a:srgbClr val="0B2D71"/>
          </a:solidFill>
        </p:spPr>
        <p:txBody>
          <a:bodyPr vert="horz" lIns="329184" tIns="274320" rIns="329184" bIns="274320" rtlCol="0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baseline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92507" indent="-395005">
              <a:buFont typeface="Arial" panose="020B0604020202020204" pitchFamily="34" charset="0"/>
              <a:buChar char="•"/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85014" indent="-395005">
              <a:buFont typeface="Arial" panose="020B0604020202020204" pitchFamily="34" charset="0"/>
              <a:buChar char="–"/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09839" y="1592580"/>
            <a:ext cx="6665806" cy="5925312"/>
          </a:xfrm>
          <a:noFill/>
        </p:spPr>
        <p:txBody>
          <a:bodyPr anchor="ctr"/>
          <a:lstStyle>
            <a:lvl1pPr marL="0" indent="0" algn="ctr">
              <a:buNone/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076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4583879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03912" y="1592580"/>
            <a:ext cx="6668632" cy="5920814"/>
          </a:xfrm>
          <a:solidFill>
            <a:srgbClr val="0B2D71"/>
          </a:solidFill>
        </p:spPr>
        <p:txBody>
          <a:bodyPr vert="horz" lIns="329184" tIns="274320" rIns="329184" bIns="274320" rtlCol="0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lang="en-US" baseline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92507" indent="-395005">
              <a:buFont typeface="Arial" panose="020B0604020202020204" pitchFamily="34" charset="0"/>
              <a:buChar char="•"/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85014" indent="-395005">
              <a:buFont typeface="Arial" panose="020B0604020202020204" pitchFamily="34" charset="0"/>
              <a:buChar char="–"/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>
              <a:defRPr lang="en-US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161" y="1592580"/>
            <a:ext cx="6670042" cy="5925312"/>
          </a:xfrm>
          <a:noFill/>
        </p:spPr>
        <p:txBody>
          <a:bodyPr anchor="ctr"/>
          <a:lstStyle>
            <a:lvl1pPr marL="0" indent="0" algn="ctr">
              <a:buNone/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471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08792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rgbClr val="DBDCDD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7236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432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3193108"/>
            <a:ext cx="12435840" cy="1634490"/>
          </a:xfrm>
        </p:spPr>
        <p:txBody>
          <a:bodyPr anchor="t"/>
          <a:lstStyle>
            <a:lvl1pPr algn="ctr">
              <a:defRPr sz="4320" b="1" cap="none">
                <a:solidFill>
                  <a:srgbClr val="009DD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793029"/>
            <a:ext cx="12435840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B2D7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48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7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5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1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88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08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9995245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2" imgH="355" progId="TCLayout.ActiveDocument.1">
                  <p:embed/>
                </p:oleObj>
              </mc:Choice>
              <mc:Fallback>
                <p:oleObj name="think-cell Slide" r:id="rId3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0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5094361"/>
              </p:ext>
            </p:extLst>
          </p:nvPr>
        </p:nvGraphicFramePr>
        <p:xfrm>
          <a:off x="1906" y="1906"/>
          <a:ext cx="1904" cy="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2" imgH="355" progId="TCLayout.ActiveDocument.1">
                  <p:embed/>
                </p:oleObj>
              </mc:Choice>
              <mc:Fallback>
                <p:oleObj name="think-cell Slide" r:id="rId3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6" y="1906"/>
                        <a:ext cx="1904" cy="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55640" y="242632"/>
            <a:ext cx="13119840" cy="580331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algn="ctr">
              <a:defRPr lang="en-US" sz="3360" b="1" dirty="0">
                <a:solidFill>
                  <a:srgbClr val="009DD9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algn="ctr" defTabSz="1044756"/>
            <a:r>
              <a:rPr lang="en-US"/>
              <a:t>Click to add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5640" y="910918"/>
            <a:ext cx="13119840" cy="369332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400" b="1" baseline="0">
                <a:solidFill>
                  <a:srgbClr val="009DD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48596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60"/>
            </a:lvl2pPr>
            <a:lvl3pPr marL="877754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̶"/>
              <a:defRPr sz="2160"/>
            </a:lvl3pPr>
            <a:lvl4pPr marL="1097192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60">
                <a:solidFill>
                  <a:schemeClr val="tx1"/>
                </a:solidFill>
              </a:defRPr>
            </a:lvl4pPr>
            <a:lvl5pPr marL="1426349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̶"/>
              <a:defRPr sz="2160" b="0"/>
            </a:lvl5pPr>
            <a:lvl6pPr marL="1645788" indent="-219439">
              <a:lnSpc>
                <a:spcPct val="100000"/>
              </a:lnSpc>
              <a:spcAft>
                <a:spcPts val="0"/>
              </a:spcAft>
              <a:buClrTx/>
              <a:defRPr sz="2160"/>
            </a:lvl6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55640" y="1741716"/>
            <a:ext cx="13119840" cy="52449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60" b="0" baseline="0">
                <a:solidFill>
                  <a:srgbClr val="000000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548596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60"/>
            </a:lvl2pPr>
            <a:lvl3pPr marL="877754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̶"/>
              <a:defRPr sz="2160"/>
            </a:lvl3pPr>
            <a:lvl4pPr marL="1097192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60">
                <a:solidFill>
                  <a:schemeClr val="tx1"/>
                </a:solidFill>
              </a:defRPr>
            </a:lvl4pPr>
            <a:lvl5pPr marL="1426349" indent="-2194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̶"/>
              <a:defRPr sz="2160" b="0"/>
            </a:lvl5pPr>
            <a:lvl6pPr marL="1645788" indent="-219439">
              <a:lnSpc>
                <a:spcPct val="100000"/>
              </a:lnSpc>
              <a:spcAft>
                <a:spcPts val="0"/>
              </a:spcAft>
              <a:buClrTx/>
              <a:defRPr sz="2160"/>
            </a:lvl6pPr>
          </a:lstStyle>
          <a:p>
            <a:pPr lvl="0"/>
            <a:r>
              <a:rPr lang="en-US"/>
              <a:t>Body text can be used without a bullet, 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720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445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595440"/>
            <a:ext cx="13310974" cy="5900995"/>
          </a:xfrm>
        </p:spPr>
        <p:txBody>
          <a:bodyPr/>
          <a:lstStyle>
            <a:lvl2pPr marL="411516" indent="-205757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92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_and_Content_Three_Column_grey_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6900"/>
            <a:ext cx="416083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246C2A-234B-834A-8695-711A5854B7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5738" y="1866900"/>
            <a:ext cx="411480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D541432-90AA-3340-A5B9-98FDBE014F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99641" y="1866900"/>
            <a:ext cx="4106543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92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Two_Column_grey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2A45E-B0BE-4FCF-BC4C-BA242CBA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67326"/>
            <a:ext cx="6519672" cy="5628640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100DE9-2FF6-4077-91CD-BA2ECDD6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5539" y="1867326"/>
            <a:ext cx="6520642" cy="5628640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71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Three_Column_grey_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6900"/>
            <a:ext cx="4160839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246C2A-234B-834A-8695-711A5854B7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5738" y="1866900"/>
            <a:ext cx="411480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D541432-90AA-3340-A5B9-98FDBE014F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99638" y="1866900"/>
            <a:ext cx="4106543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10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_and_Content_Three_Column_grey_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29654-3B91-894C-A308-3DDD3C722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4056" y="1866900"/>
            <a:ext cx="13212125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CDF46D-2B7D-4F4E-88C1-4E038A6DF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866900"/>
            <a:ext cx="4471416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and_Content_Three_Column_grey_horiz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6900"/>
            <a:ext cx="4160839" cy="5638800"/>
          </a:xfrm>
          <a:prstGeom prst="rect">
            <a:avLst/>
          </a:prstGeom>
          <a:solidFill>
            <a:srgbClr val="EDEDEE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246C2A-234B-834A-8695-711A5854B7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5738" y="1866900"/>
            <a:ext cx="4114800" cy="5638800"/>
          </a:xfrm>
          <a:prstGeom prst="rect">
            <a:avLst/>
          </a:prstGeom>
          <a:solidFill>
            <a:srgbClr val="EDEDEE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D541432-90AA-3340-A5B9-98FDBE014F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99638" y="1866900"/>
            <a:ext cx="4114800" cy="5638800"/>
          </a:xfrm>
          <a:prstGeom prst="rect">
            <a:avLst/>
          </a:prstGeom>
          <a:solidFill>
            <a:srgbClr val="EDEDEE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69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and_Content_three_Column_grey_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87" y="1866898"/>
            <a:ext cx="4114800" cy="2743200"/>
          </a:xfrm>
          <a:prstGeom prst="rect">
            <a:avLst/>
          </a:prstGeom>
          <a:solidFill>
            <a:srgbClr val="0B2D71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369C8AB-29F7-4B67-A8C0-134D62DE6D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1324" y="1866900"/>
            <a:ext cx="4114800" cy="2743200"/>
          </a:xfrm>
          <a:prstGeom prst="rect">
            <a:avLst/>
          </a:prstGeom>
          <a:solidFill>
            <a:srgbClr val="0066B2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CDED033-4952-4296-98E0-1EC1A545F59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91700" y="1866900"/>
            <a:ext cx="4114800" cy="2743200"/>
          </a:xfrm>
          <a:prstGeom prst="rect">
            <a:avLst/>
          </a:prstGeom>
          <a:solidFill>
            <a:srgbClr val="009DD9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D995E2-C331-7549-A1F0-2DAA3DA04B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8886" y="4768547"/>
            <a:ext cx="4114800" cy="2743200"/>
          </a:xfrm>
          <a:prstGeom prst="rect">
            <a:avLst/>
          </a:prstGeom>
          <a:solidFill>
            <a:srgbClr val="00B2BD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88AC2AF-2DB9-4292-AD76-2ED58259C3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41323" y="4768549"/>
            <a:ext cx="4114800" cy="2743200"/>
          </a:xfrm>
          <a:prstGeom prst="rect">
            <a:avLst/>
          </a:prstGeom>
          <a:solidFill>
            <a:srgbClr val="00708C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487EB1-94DC-4CF0-ABAD-86A6546D4F5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791699" y="4768549"/>
            <a:ext cx="4114800" cy="2743200"/>
          </a:xfrm>
          <a:prstGeom prst="rect">
            <a:avLst/>
          </a:prstGeom>
          <a:solidFill>
            <a:srgbClr val="003653"/>
          </a:solidFill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709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Four_Column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5C71-3A69-E841-8608-2D6BFC6B8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38DD20-CF89-EB41-93D1-562870FC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49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246C2A-234B-834A-8695-711A5854B71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2259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D541432-90AA-3340-A5B9-98FDBE014F7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33869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85DA2E-B05F-A347-9F95-40B1D2B5585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0805478" y="1866900"/>
            <a:ext cx="3108960" cy="5638800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98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D990982-5A27-4BE4-9BFD-B67D47C1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83852"/>
            <a:ext cx="13182599" cy="1239619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65377"/>
            <a:ext cx="13182599" cy="5640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2832F7-7373-4BD0-AC5D-1EDE6A65921C}"/>
              </a:ext>
            </a:extLst>
          </p:cNvPr>
          <p:cNvSpPr txBox="1"/>
          <p:nvPr userDrawn="1"/>
        </p:nvSpPr>
        <p:spPr>
          <a:xfrm>
            <a:off x="723901" y="7792558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© 2023 Chevron</a:t>
            </a:r>
          </a:p>
        </p:txBody>
      </p:sp>
      <p:pic>
        <p:nvPicPr>
          <p:cNvPr id="21" name="Picture 20" descr="Chevron logo">
            <a:extLst>
              <a:ext uri="{FF2B5EF4-FFF2-40B4-BE49-F238E27FC236}">
                <a16:creationId xmlns:a16="http://schemas.microsoft.com/office/drawing/2014/main" id="{B4245321-2C7D-48BF-8D52-E872A4B6C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936" y="7670434"/>
            <a:ext cx="360528" cy="4020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310000-1B5F-456C-95BB-7606ECD0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601700" y="7721587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27B1D4-9AE9-4AA7-BDAE-03AE1750E08F}"/>
              </a:ext>
            </a:extLst>
          </p:cNvPr>
          <p:cNvSpPr txBox="1"/>
          <p:nvPr userDrawn="1"/>
        </p:nvSpPr>
        <p:spPr>
          <a:xfrm>
            <a:off x="13639800" y="7792558"/>
            <a:ext cx="26669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10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1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rgbClr val="0B2D71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 userDrawn="1">
          <p15:clr>
            <a:srgbClr val="F26B43"/>
          </p15:clr>
        </p15:guide>
        <p15:guide id="3" pos="456" userDrawn="1">
          <p15:clr>
            <a:srgbClr val="F26B43"/>
          </p15:clr>
        </p15:guide>
        <p15:guide id="4" orient="horz" pos="4728" userDrawn="1">
          <p15:clr>
            <a:srgbClr val="F26B43"/>
          </p15:clr>
        </p15:guide>
        <p15:guide id="5" pos="8760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9C69CBD-B18E-1447-9100-9149C4EA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3852"/>
            <a:ext cx="13220381" cy="1239619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C8E629C-C695-D04E-A1E0-871E06492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65376"/>
            <a:ext cx="13220381" cy="5640324"/>
          </a:xfrm>
          <a:prstGeom prst="rect">
            <a:avLst/>
          </a:prstGeom>
        </p:spPr>
        <p:txBody>
          <a:bodyPr vert="horz" lIns="274320" tIns="274320" rIns="274320" bIns="2743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09BE2-6826-400C-AA72-287164FA76EE}"/>
              </a:ext>
            </a:extLst>
          </p:cNvPr>
          <p:cNvSpPr txBox="1"/>
          <p:nvPr userDrawn="1"/>
        </p:nvSpPr>
        <p:spPr>
          <a:xfrm>
            <a:off x="685800" y="7792558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© 2023 Chevron</a:t>
            </a:r>
          </a:p>
        </p:txBody>
      </p:sp>
      <p:pic>
        <p:nvPicPr>
          <p:cNvPr id="8" name="Picture 7" descr="Chevron logo">
            <a:extLst>
              <a:ext uri="{FF2B5EF4-FFF2-40B4-BE49-F238E27FC236}">
                <a16:creationId xmlns:a16="http://schemas.microsoft.com/office/drawing/2014/main" id="{DC82A1A0-6C97-48BE-89A9-2AB56C491C2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936" y="7670434"/>
            <a:ext cx="360528" cy="402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395CEC-1282-4082-B8C4-FF83BCCFD349}"/>
              </a:ext>
            </a:extLst>
          </p:cNvPr>
          <p:cNvSpPr txBox="1"/>
          <p:nvPr userDrawn="1"/>
        </p:nvSpPr>
        <p:spPr>
          <a:xfrm>
            <a:off x="13639800" y="7792558"/>
            <a:ext cx="26669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10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7A0D01-CB38-4CA2-AE68-983C07F2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601700" y="7721587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59" r:id="rId2"/>
    <p:sldLayoutId id="2147483766" r:id="rId3"/>
    <p:sldLayoutId id="2147483774" r:id="rId4"/>
    <p:sldLayoutId id="2147483812" r:id="rId5"/>
    <p:sldLayoutId id="2147483790" r:id="rId6"/>
    <p:sldLayoutId id="2147483785" r:id="rId7"/>
    <p:sldLayoutId id="2147483788" r:id="rId8"/>
    <p:sldLayoutId id="2147483781" r:id="rId9"/>
    <p:sldLayoutId id="2147483775" r:id="rId10"/>
    <p:sldLayoutId id="2147483777" r:id="rId11"/>
    <p:sldLayoutId id="2147483761" r:id="rId12"/>
    <p:sldLayoutId id="2147483762" r:id="rId13"/>
    <p:sldLayoutId id="2147483772" r:id="rId14"/>
    <p:sldLayoutId id="2147483753" r:id="rId15"/>
    <p:sldLayoutId id="2147483661" r:id="rId16"/>
    <p:sldLayoutId id="2147483716" r:id="rId17"/>
    <p:sldLayoutId id="2147483756" r:id="rId18"/>
    <p:sldLayoutId id="2147483815" r:id="rId19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548731" rtl="0" eaLnBrk="1" latinLnBrk="0" hangingPunct="1">
        <a:lnSpc>
          <a:spcPct val="100000"/>
        </a:lnSpc>
        <a:spcBef>
          <a:spcPts val="6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lnSpc>
          <a:spcPct val="100000"/>
        </a:lnSpc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lnSpc>
          <a:spcPct val="100000"/>
        </a:lnSpc>
        <a:spcBef>
          <a:spcPts val="600"/>
        </a:spcBef>
        <a:buSzPct val="100000"/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4728" userDrawn="1">
          <p15:clr>
            <a:srgbClr val="F26B43"/>
          </p15:clr>
        </p15:guide>
        <p15:guide id="6" pos="8760" userDrawn="1">
          <p15:clr>
            <a:srgbClr val="F26B43"/>
          </p15:clr>
        </p15:guide>
        <p15:guide id="7" pos="600" userDrawn="1">
          <p15:clr>
            <a:srgbClr val="F26B43"/>
          </p15:clr>
        </p15:guide>
        <p15:guide id="8" pos="8592" userDrawn="1">
          <p15:clr>
            <a:srgbClr val="F26B43"/>
          </p15:clr>
        </p15:guide>
        <p15:guide id="9" orient="horz" pos="1344" userDrawn="1">
          <p15:clr>
            <a:srgbClr val="F26B43"/>
          </p15:clr>
        </p15:guide>
        <p15:guide id="10" pos="4392" userDrawn="1">
          <p15:clr>
            <a:srgbClr val="F26B43"/>
          </p15:clr>
        </p15:guide>
        <p15:guide id="11" pos="4823" userDrawn="1">
          <p15:clr>
            <a:srgbClr val="F26B43"/>
          </p15:clr>
        </p15:guide>
        <p15:guide id="12" orient="horz" pos="1176" userDrawn="1">
          <p15:clr>
            <a:srgbClr val="F26B43"/>
          </p15:clr>
        </p15:guide>
        <p15:guide id="13" orient="horz" pos="44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60431786"/>
              </p:ext>
            </p:extLst>
          </p:nvPr>
        </p:nvGraphicFramePr>
        <p:xfrm>
          <a:off x="1905" y="1905"/>
          <a:ext cx="1906" cy="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83" imgH="384" progId="TCLayout.ActiveDocument.1">
                  <p:embed/>
                </p:oleObj>
              </mc:Choice>
              <mc:Fallback>
                <p:oleObj name="think-cell Slide" r:id="rId15" imgW="383" imgH="38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5" y="1905"/>
                        <a:ext cx="1906" cy="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905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36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91" y="7669109"/>
            <a:ext cx="360420" cy="406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79413" y="7943833"/>
            <a:ext cx="1293130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+mn-lt"/>
                <a:ea typeface="+mn-ea"/>
                <a:cs typeface="+mn-cs"/>
                <a:sym typeface="+mn-lt"/>
              </a:rPr>
              <a:pPr algn="r"/>
              <a:t>‹#›</a:t>
            </a:fld>
            <a:endParaRPr lang="en-US" sz="1000">
              <a:solidFill>
                <a:prstClr val="black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70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795FD-97E0-44E5-88CD-843C3C8AA7EC}"/>
              </a:ext>
            </a:extLst>
          </p:cNvPr>
          <p:cNvSpPr txBox="1"/>
          <p:nvPr userDrawn="1"/>
        </p:nvSpPr>
        <p:spPr>
          <a:xfrm>
            <a:off x="658368" y="7943832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© 2023 Chevron</a:t>
            </a:r>
          </a:p>
        </p:txBody>
      </p:sp>
    </p:spTree>
    <p:extLst>
      <p:ext uri="{BB962C8B-B14F-4D97-AF65-F5344CB8AC3E}">
        <p14:creationId xmlns:p14="http://schemas.microsoft.com/office/powerpoint/2010/main" val="131716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548688" rtl="0" eaLnBrk="1" latinLnBrk="0" hangingPunct="1">
        <a:spcBef>
          <a:spcPct val="0"/>
        </a:spcBef>
        <a:buNone/>
        <a:defRPr sz="3360" b="1" i="0" u="none" kern="1200">
          <a:solidFill>
            <a:srgbClr val="009DD9"/>
          </a:solidFill>
          <a:latin typeface="+mj-lt"/>
          <a:ea typeface="+mj-ea"/>
          <a:cs typeface="+mj-cs"/>
          <a:sym typeface="+mj-lt"/>
        </a:defRPr>
      </a:lvl1pPr>
    </p:titleStyle>
    <p:bodyStyle>
      <a:lvl1pPr marL="205757" indent="-205757" algn="l" defTabSz="548688" rtl="0" eaLnBrk="1" latinLnBrk="0" hangingPunct="1">
        <a:spcBef>
          <a:spcPts val="600"/>
        </a:spcBef>
        <a:buFont typeface="Arial"/>
        <a:buChar char="•"/>
        <a:defRPr sz="216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1pPr>
      <a:lvl2pPr marL="411516" indent="-205757" algn="l" defTabSz="548688" rtl="0" eaLnBrk="1" latinLnBrk="0" hangingPunct="1">
        <a:spcBef>
          <a:spcPts val="600"/>
        </a:spcBef>
        <a:buFont typeface="Arial"/>
        <a:buChar char="–"/>
        <a:defRPr sz="216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2pPr>
      <a:lvl3pPr marL="617273" indent="-205757" algn="l" defTabSz="548688" rtl="0" eaLnBrk="1" latinLnBrk="0" hangingPunct="1">
        <a:spcBef>
          <a:spcPts val="600"/>
        </a:spcBef>
        <a:buFont typeface="Arial"/>
        <a:buChar char="•"/>
        <a:defRPr sz="216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3pPr>
      <a:lvl4pPr marL="823031" indent="-205757" algn="l" defTabSz="548688" rtl="0" eaLnBrk="1" latinLnBrk="0" hangingPunct="1">
        <a:spcBef>
          <a:spcPts val="600"/>
        </a:spcBef>
        <a:buSzPct val="100000"/>
        <a:buFont typeface="Arial"/>
        <a:buChar char="–"/>
        <a:defRPr sz="216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4pPr>
      <a:lvl5pPr marL="1030693" indent="-207664" algn="l" defTabSz="548688" rtl="0" eaLnBrk="1" latinLnBrk="0" hangingPunct="1">
        <a:spcBef>
          <a:spcPts val="600"/>
        </a:spcBef>
        <a:buFont typeface="Arial"/>
        <a:buChar char="•"/>
        <a:defRPr sz="2160" kern="1200">
          <a:solidFill>
            <a:srgbClr val="000000"/>
          </a:solidFill>
          <a:latin typeface="+mn-lt"/>
          <a:ea typeface="+mn-ea"/>
          <a:cs typeface="+mn-cs"/>
          <a:sym typeface="+mn-lt"/>
        </a:defRPr>
      </a:lvl5pPr>
      <a:lvl6pPr marL="3017783" indent="-274344" algn="l" defTabSz="5486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468" indent="-274344" algn="l" defTabSz="5486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156" indent="-274344" algn="l" defTabSz="5486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843" indent="-274344" algn="l" defTabSz="54868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88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75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062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751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438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127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812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502" algn="l" defTabSz="548688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8EAC-0D2F-423A-A055-CA6B2C75D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IOGP Start Work Checks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DD855-86B4-419C-87A5-934698F01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219493" tIns="0" rIns="219493" bIns="0" rtlCol="0" anchor="t">
            <a:no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E054F-40A8-23C7-F9EC-33D8878E46EF}"/>
              </a:ext>
            </a:extLst>
          </p:cNvPr>
          <p:cNvSpPr txBox="1"/>
          <p:nvPr/>
        </p:nvSpPr>
        <p:spPr>
          <a:xfrm>
            <a:off x="1382234" y="7118539"/>
            <a:ext cx="5528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*IOGP = International Association of Oil &amp; Gas Producers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30F47-E800-6428-D02F-913C0FF1C8CB}"/>
              </a:ext>
            </a:extLst>
          </p:cNvPr>
          <p:cNvSpPr txBox="1"/>
          <p:nvPr/>
        </p:nvSpPr>
        <p:spPr>
          <a:xfrm>
            <a:off x="12234440" y="7882361"/>
            <a:ext cx="2974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Approved by Legal 9/14/23-muyk</a:t>
            </a:r>
          </a:p>
        </p:txBody>
      </p:sp>
    </p:spTree>
    <p:extLst>
      <p:ext uri="{BB962C8B-B14F-4D97-AF65-F5344CB8AC3E}">
        <p14:creationId xmlns:p14="http://schemas.microsoft.com/office/powerpoint/2010/main" val="337465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A425F73-55C4-9003-DEA7-18E6CBEC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3853"/>
            <a:ext cx="13220381" cy="640080"/>
          </a:xfrm>
        </p:spPr>
        <p:txBody>
          <a:bodyPr/>
          <a:lstStyle/>
          <a:p>
            <a:r>
              <a:rPr lang="en-US">
                <a:highlight>
                  <a:srgbClr val="FFFFFF"/>
                </a:highlight>
              </a:rPr>
              <a:t>How to complete the</a:t>
            </a:r>
            <a:r>
              <a:rPr lang="en-US" i="1">
                <a:highlight>
                  <a:srgbClr val="FFFFFF"/>
                </a:highlight>
              </a:rPr>
              <a:t> </a:t>
            </a:r>
            <a:r>
              <a:rPr lang="en-US"/>
              <a:t>IOGP Start Work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3FAD5-2B8A-FAAA-E7E0-D76425201B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827" y="1193476"/>
            <a:ext cx="3989450" cy="5638800"/>
          </a:xfrm>
          <a:prstGeom prst="rect">
            <a:avLst/>
          </a:prstGeom>
          <a:noFill/>
          <a:effectLst>
            <a:outerShdw blurRad="254000" dist="25400" dir="12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F79D9-6000-327C-7A58-04344627E9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122" y="1193476"/>
            <a:ext cx="3978646" cy="5638800"/>
          </a:xfrm>
          <a:prstGeom prst="rect">
            <a:avLst/>
          </a:prstGeom>
          <a:effectLst>
            <a:outerShdw blurRad="254000" dist="25400" dir="1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3F37F4-3E8B-80A4-623A-761BAA2545FA}"/>
              </a:ext>
            </a:extLst>
          </p:cNvPr>
          <p:cNvSpPr/>
          <p:nvPr/>
        </p:nvSpPr>
        <p:spPr>
          <a:xfrm>
            <a:off x="6203619" y="2195661"/>
            <a:ext cx="1947922" cy="1237030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cs typeface="Arial"/>
              </a:rPr>
              <a:t>Worker and Verifier both complete the checks.</a:t>
            </a:r>
          </a:p>
          <a:p>
            <a:pPr algn="ctr"/>
            <a:r>
              <a:rPr lang="en-US" sz="1000">
                <a:cs typeface="Arial"/>
              </a:rPr>
              <a:t>Everyone on crew should be involved in verifying safeguards, but only one person needs to check off as  crew representative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EE68A5-993D-B964-1825-0F08A3DA51A8}"/>
              </a:ext>
            </a:extLst>
          </p:cNvPr>
          <p:cNvSpPr/>
          <p:nvPr/>
        </p:nvSpPr>
        <p:spPr>
          <a:xfrm>
            <a:off x="255216" y="5183944"/>
            <a:ext cx="1514905" cy="1376244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Center section is </a:t>
            </a:r>
            <a:r>
              <a:rPr lang="en-US" sz="1000" b="1"/>
              <a:t>guidance only </a:t>
            </a:r>
            <a:r>
              <a:rPr lang="en-US" sz="1000"/>
              <a:t>and provides examples of how to confirm numbered safeguards if someone is not 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03878-EDF6-3EB3-10BB-8358B22923F0}"/>
              </a:ext>
            </a:extLst>
          </p:cNvPr>
          <p:cNvSpPr/>
          <p:nvPr/>
        </p:nvSpPr>
        <p:spPr>
          <a:xfrm>
            <a:off x="6283402" y="5362808"/>
            <a:ext cx="1868139" cy="835169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Final row completed by the verifier once all check </a:t>
            </a:r>
            <a:br>
              <a:rPr lang="en-US" sz="1000"/>
            </a:br>
            <a:r>
              <a:rPr lang="en-US" sz="1000"/>
              <a:t>items verified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283AD-5C3F-851E-4901-792F22AE2B5A}"/>
              </a:ext>
            </a:extLst>
          </p:cNvPr>
          <p:cNvSpPr/>
          <p:nvPr/>
        </p:nvSpPr>
        <p:spPr>
          <a:xfrm>
            <a:off x="12816265" y="2484923"/>
            <a:ext cx="1473178" cy="919579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Full page diagrams to aid understanding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2DBF34-65D0-2E8A-027C-86480B6A8DE7}"/>
              </a:ext>
            </a:extLst>
          </p:cNvPr>
          <p:cNvCxnSpPr>
            <a:cxnSpLocks/>
          </p:cNvCxnSpPr>
          <p:nvPr/>
        </p:nvCxnSpPr>
        <p:spPr>
          <a:xfrm flipH="1" flipV="1">
            <a:off x="11163616" y="2994656"/>
            <a:ext cx="1652649" cy="1"/>
          </a:xfrm>
          <a:prstGeom prst="straightConnector1">
            <a:avLst/>
          </a:prstGeom>
          <a:ln w="19050" cmpd="sng">
            <a:solidFill>
              <a:srgbClr val="0066B2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411FE3-7191-7F95-7C1F-D0C71CEBBC8F}"/>
              </a:ext>
            </a:extLst>
          </p:cNvPr>
          <p:cNvCxnSpPr>
            <a:cxnSpLocks/>
          </p:cNvCxnSpPr>
          <p:nvPr/>
        </p:nvCxnSpPr>
        <p:spPr>
          <a:xfrm flipH="1" flipV="1">
            <a:off x="5865349" y="3294426"/>
            <a:ext cx="365760" cy="1"/>
          </a:xfrm>
          <a:prstGeom prst="straightConnector1">
            <a:avLst/>
          </a:prstGeom>
          <a:ln w="19050" cmpd="sng">
            <a:solidFill>
              <a:srgbClr val="0066B2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F35CCE-E8B6-7D7A-0A41-33979FD1B117}"/>
              </a:ext>
            </a:extLst>
          </p:cNvPr>
          <p:cNvCxnSpPr>
            <a:cxnSpLocks/>
          </p:cNvCxnSpPr>
          <p:nvPr/>
        </p:nvCxnSpPr>
        <p:spPr>
          <a:xfrm>
            <a:off x="1770121" y="5822022"/>
            <a:ext cx="1775967" cy="0"/>
          </a:xfrm>
          <a:prstGeom prst="straightConnector1">
            <a:avLst/>
          </a:prstGeom>
          <a:ln w="19050" cmpd="sng">
            <a:solidFill>
              <a:srgbClr val="0066B2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D4E962-CF14-41CE-900B-D77B32EBD4C3}"/>
              </a:ext>
            </a:extLst>
          </p:cNvPr>
          <p:cNvCxnSpPr>
            <a:cxnSpLocks/>
          </p:cNvCxnSpPr>
          <p:nvPr/>
        </p:nvCxnSpPr>
        <p:spPr>
          <a:xfrm>
            <a:off x="1552349" y="3154433"/>
            <a:ext cx="1313515" cy="0"/>
          </a:xfrm>
          <a:prstGeom prst="straightConnector1">
            <a:avLst/>
          </a:prstGeom>
          <a:ln w="19050" cmpd="sng">
            <a:solidFill>
              <a:srgbClr val="0066B2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D32C3-E3EF-ACFC-0AF4-CD7AD62ABFC7}"/>
              </a:ext>
            </a:extLst>
          </p:cNvPr>
          <p:cNvSpPr/>
          <p:nvPr/>
        </p:nvSpPr>
        <p:spPr>
          <a:xfrm>
            <a:off x="255216" y="2538308"/>
            <a:ext cx="1574115" cy="1062598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Visually/physically verify each safeguard is in place and functioning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EC79921-3CCA-8564-B54C-6772410AEA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16193" y="6033939"/>
            <a:ext cx="1214949" cy="467162"/>
          </a:xfrm>
          <a:prstGeom prst="bentConnector3">
            <a:avLst>
              <a:gd name="adj1" fmla="val 574"/>
            </a:avLst>
          </a:prstGeom>
          <a:ln w="19050" cmpd="sng">
            <a:solidFill>
              <a:srgbClr val="0066B2"/>
            </a:solidFill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9184167-C1EF-0638-A565-C6BA8653746F}"/>
              </a:ext>
            </a:extLst>
          </p:cNvPr>
          <p:cNvSpPr/>
          <p:nvPr/>
        </p:nvSpPr>
        <p:spPr>
          <a:xfrm>
            <a:off x="2209106" y="7101073"/>
            <a:ext cx="10441941" cy="457072"/>
          </a:xfrm>
          <a:prstGeom prst="rect">
            <a:avLst/>
          </a:prstGeom>
          <a:solidFill>
            <a:srgbClr val="006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/>
              <a:t>The checks could be a check mark or initials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C1314-3C3C-86BF-55DB-05CB25122775}"/>
              </a:ext>
            </a:extLst>
          </p:cNvPr>
          <p:cNvSpPr txBox="1"/>
          <p:nvPr/>
        </p:nvSpPr>
        <p:spPr>
          <a:xfrm>
            <a:off x="2865864" y="6440156"/>
            <a:ext cx="1214951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/>
              <a:t>John Smith, HO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4372B-C810-85F1-9CFF-E56F2539BBDB}"/>
              </a:ext>
            </a:extLst>
          </p:cNvPr>
          <p:cNvSpPr txBox="1"/>
          <p:nvPr/>
        </p:nvSpPr>
        <p:spPr>
          <a:xfrm>
            <a:off x="3968716" y="6421689"/>
            <a:ext cx="810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Edwardian Script ITC" panose="030303020407070D0804" pitchFamily="66" charset="0"/>
              </a:rPr>
              <a:t>John Smith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51BE22-8AB9-7CF7-5CC1-EE3FBED554AF}"/>
              </a:ext>
            </a:extLst>
          </p:cNvPr>
          <p:cNvSpPr txBox="1"/>
          <p:nvPr/>
        </p:nvSpPr>
        <p:spPr>
          <a:xfrm>
            <a:off x="5051567" y="6440156"/>
            <a:ext cx="69232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/>
              <a:t>9/1/23</a:t>
            </a:r>
          </a:p>
        </p:txBody>
      </p:sp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57155C0-3977-EC71-1777-66F0156117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0620" y="3178790"/>
            <a:ext cx="253901" cy="253901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1566A2B5-5706-2158-7A09-6D8B84C44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7548" y="3154433"/>
            <a:ext cx="250069" cy="250069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55DEAE36-7AC2-5675-E450-E746CBE8A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7203" y="3824867"/>
            <a:ext cx="208755" cy="208755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402D990A-1BCA-4907-FDF0-5B3058FD5E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9916" y="4463284"/>
            <a:ext cx="253901" cy="253901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D601F79E-ABAE-F2ED-C4A3-50FB45132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8154" y="4869351"/>
            <a:ext cx="253901" cy="253901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614948A4-CE2E-3217-91C9-8A19057F3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2625" y="5362808"/>
            <a:ext cx="253901" cy="253901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78D0C758-83D3-FE8D-724C-7F9F73F68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9915" y="5823953"/>
            <a:ext cx="253901" cy="253901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2EEB2B8E-2BC2-399D-957C-81282BAE3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9385" y="4443250"/>
            <a:ext cx="253901" cy="253901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51E677ED-C252-23CB-F33B-4C5C72D13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9384" y="4869350"/>
            <a:ext cx="253901" cy="253901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85378EEE-2403-A857-3531-B3660BF1F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5877" y="5324769"/>
            <a:ext cx="253901" cy="253901"/>
          </a:xfrm>
          <a:prstGeom prst="rect">
            <a:avLst/>
          </a:prstGeom>
        </p:spPr>
      </p:pic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71C7C60F-5767-826B-196F-B21D86CA6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461" y="5812555"/>
            <a:ext cx="253901" cy="253901"/>
          </a:xfrm>
          <a:prstGeom prst="rect">
            <a:avLst/>
          </a:prstGeom>
        </p:spPr>
      </p:pic>
      <p:pic>
        <p:nvPicPr>
          <p:cNvPr id="40" name="Graphic 39" descr="Checkmark with solid fill">
            <a:extLst>
              <a:ext uri="{FF2B5EF4-FFF2-40B4-BE49-F238E27FC236}">
                <a16:creationId xmlns:a16="http://schemas.microsoft.com/office/drawing/2014/main" id="{DB9B61E8-6BF3-8393-8076-E57AF3689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2649" y="3833665"/>
            <a:ext cx="205523" cy="205523"/>
          </a:xfrm>
          <a:prstGeom prst="rect">
            <a:avLst/>
          </a:prstGeom>
        </p:spPr>
      </p:pic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B9E4641D-9808-1A7E-24FB-58B265DCA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5877" y="4055209"/>
            <a:ext cx="208755" cy="208755"/>
          </a:xfrm>
          <a:prstGeom prst="rect">
            <a:avLst/>
          </a:prstGeom>
        </p:spPr>
      </p:pic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E6C31D83-2FCA-8E6F-3CC4-BD7496938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7854" y="4077016"/>
            <a:ext cx="208755" cy="208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9729D3-FC50-0640-3EC3-FEBE7BC57E0E}"/>
              </a:ext>
            </a:extLst>
          </p:cNvPr>
          <p:cNvSpPr txBox="1"/>
          <p:nvPr/>
        </p:nvSpPr>
        <p:spPr>
          <a:xfrm>
            <a:off x="6198387" y="3638162"/>
            <a:ext cx="1092819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/>
              <a:t>Worker</a:t>
            </a:r>
            <a:r>
              <a:rPr lang="en-US" sz="1000"/>
              <a:t>:</a:t>
            </a:r>
          </a:p>
          <a:p>
            <a:pPr marL="0" marR="0" lvl="0" indent="0" algn="l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Member(s) of the specific work crew (or a lone worker) who is about to do the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D94B7-97DA-C7E2-B188-763E3F3E8592}"/>
              </a:ext>
            </a:extLst>
          </p:cNvPr>
          <p:cNvSpPr txBox="1"/>
          <p:nvPr/>
        </p:nvSpPr>
        <p:spPr>
          <a:xfrm>
            <a:off x="7399257" y="3640575"/>
            <a:ext cx="75228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/>
              <a:t>Verifier</a:t>
            </a:r>
            <a:r>
              <a:rPr lang="en-US" sz="1000"/>
              <a:t>:</a:t>
            </a:r>
          </a:p>
          <a:p>
            <a:pPr marL="0" marR="0" lvl="0" indent="0" algn="l" defTabSz="548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/>
              <a:t>Permit Issuer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41A4AC-3768-7F09-0816-71C042A7ED94}"/>
              </a:ext>
            </a:extLst>
          </p:cNvPr>
          <p:cNvCxnSpPr>
            <a:cxnSpLocks/>
          </p:cNvCxnSpPr>
          <p:nvPr/>
        </p:nvCxnSpPr>
        <p:spPr>
          <a:xfrm flipV="1">
            <a:off x="6793446" y="3432691"/>
            <a:ext cx="0" cy="168215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1DA55A-DBCA-6C89-9475-E4078372F620}"/>
              </a:ext>
            </a:extLst>
          </p:cNvPr>
          <p:cNvCxnSpPr>
            <a:cxnSpLocks/>
          </p:cNvCxnSpPr>
          <p:nvPr/>
        </p:nvCxnSpPr>
        <p:spPr>
          <a:xfrm flipV="1">
            <a:off x="7774035" y="3433138"/>
            <a:ext cx="0" cy="168215"/>
          </a:xfrm>
          <a:prstGeom prst="straightConnector1">
            <a:avLst/>
          </a:prstGeom>
          <a:ln w="1905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5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C36-63C6-22A4-9753-6BE0DB16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54873" rIns="0" bIns="54873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Who performs the work and what is their role?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4343F7-7727-3237-27FB-5AA14F527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24995"/>
              </p:ext>
            </p:extLst>
          </p:nvPr>
        </p:nvGraphicFramePr>
        <p:xfrm>
          <a:off x="4361592" y="1595439"/>
          <a:ext cx="9753600" cy="595820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78965">
                  <a:extLst>
                    <a:ext uri="{9D8B030D-6E8A-4147-A177-3AD203B41FA5}">
                      <a16:colId xmlns:a16="http://schemas.microsoft.com/office/drawing/2014/main" val="1174025101"/>
                    </a:ext>
                  </a:extLst>
                </a:gridCol>
                <a:gridCol w="8174635">
                  <a:extLst>
                    <a:ext uri="{9D8B030D-6E8A-4147-A177-3AD203B41FA5}">
                      <a16:colId xmlns:a16="http://schemas.microsoft.com/office/drawing/2014/main" val="3838121144"/>
                    </a:ext>
                  </a:extLst>
                </a:gridCol>
              </a:tblGrid>
              <a:tr h="9229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Who Performs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Member(s) of the specific work crew (or a lone worker) who is about to do the task the Start Work Check is relevant for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05327"/>
                  </a:ext>
                </a:extLst>
              </a:tr>
              <a:tr h="119361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Worker </a:t>
                      </a:r>
                      <a:br>
                        <a:rPr lang="en-US" sz="1800"/>
                      </a:br>
                      <a:r>
                        <a:rPr lang="en-US" sz="1800"/>
                        <a:t>Role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The person performing work confirms the SWC prior to starting work. If the control/safeguard cannot be confirmed and verified (by a designated verifier) the worker should stop and ask for help before starting the task. In addition, they should: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Know the requirements of the SWC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Confirm that the identified controls/safeguards are in place and functioning prior to starting the task. This requires:</a:t>
                      </a:r>
                    </a:p>
                    <a:p>
                      <a:pPr marL="834481" lvl="1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-"/>
                      </a:pPr>
                      <a:r>
                        <a:rPr lang="en-US" sz="1800"/>
                        <a:t>Having the SWC form available during confirmation</a:t>
                      </a:r>
                    </a:p>
                    <a:p>
                      <a:pPr marL="834481" lvl="1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-"/>
                      </a:pPr>
                      <a:r>
                        <a:rPr lang="en-US" sz="1800"/>
                        <a:t>Physical confirmation that each control/safeguard is in place</a:t>
                      </a:r>
                    </a:p>
                    <a:p>
                      <a:pPr marL="834481" lvl="1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-"/>
                      </a:pPr>
                      <a:r>
                        <a:rPr lang="en-US" sz="1800"/>
                        <a:t>Marking (e.g., by initialing) the form to indicate each control/safeguard on the Start Work Check has been confirmed.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Stop when a check cannot be confirmed and know who to contact for help if a control/safeguard cannot be confirmed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Inform the crew supervisor when SWC requirements are complete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Wait to start work until all controls/safeguards are verified by the assigned Verifier </a:t>
                      </a:r>
                    </a:p>
                    <a:p>
                      <a:pPr marL="0" marR="0" lvl="0" indent="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15294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C5112054-32E7-F520-4034-E66EB920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08" y="2700021"/>
            <a:ext cx="3655314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9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013E-F594-4CEC-C6BC-F0E5ED08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Verifier and what is their role?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1EC826-33CA-3D83-5BBC-2D700919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58" y="2613659"/>
            <a:ext cx="374904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32A64AE-2827-31FF-365D-B6D274885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64357"/>
              </p:ext>
            </p:extLst>
          </p:nvPr>
        </p:nvGraphicFramePr>
        <p:xfrm>
          <a:off x="4361592" y="1595439"/>
          <a:ext cx="9753600" cy="5943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78965">
                  <a:extLst>
                    <a:ext uri="{9D8B030D-6E8A-4147-A177-3AD203B41FA5}">
                      <a16:colId xmlns:a16="http://schemas.microsoft.com/office/drawing/2014/main" val="1174025101"/>
                    </a:ext>
                  </a:extLst>
                </a:gridCol>
                <a:gridCol w="8174635">
                  <a:extLst>
                    <a:ext uri="{9D8B030D-6E8A-4147-A177-3AD203B41FA5}">
                      <a16:colId xmlns:a16="http://schemas.microsoft.com/office/drawing/2014/main" val="3838121144"/>
                    </a:ext>
                  </a:extLst>
                </a:gridCol>
              </a:tblGrid>
              <a:tr h="9229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Who Performs</a:t>
                      </a:r>
                    </a:p>
                  </a:txBody>
                  <a:tcPr marT="182880" marB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Someone other than the worker confirming the SWC steps, who is an experienced person familiar with the activity, and performs a peer-review of the Start Work Check</a:t>
                      </a:r>
                    </a:p>
                    <a:p>
                      <a:pPr marL="0" marR="0" lvl="0" indent="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  <a:p>
                      <a:r>
                        <a:rPr lang="en-US" sz="1800"/>
                        <a:t>If a Permit to Work (PTW) is required, the verifier should not be the permit holder. The verifier role does not replace the accountability of a permit holder or person in charge.</a:t>
                      </a:r>
                    </a:p>
                  </a:txBody>
                  <a:tcPr marT="182880" marB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05327"/>
                  </a:ext>
                </a:extLst>
              </a:tr>
              <a:tr h="119361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Verifier </a:t>
                      </a:r>
                      <a:br>
                        <a:rPr lang="en-US" sz="1800"/>
                      </a:br>
                      <a:r>
                        <a:rPr lang="en-US" sz="1800"/>
                        <a:t>Role</a:t>
                      </a:r>
                    </a:p>
                  </a:txBody>
                  <a:tcPr marT="182880" marB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/>
                        <a:t>The verifier plays an essential role in confirming all SWC controls/safeguards are in place and functioning after the person(s) performing the work has completed their confirmations. </a:t>
                      </a:r>
                    </a:p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/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800"/>
                        <a:t>The intent of the Start Work Checks is for the verification to function as a peer review. </a:t>
                      </a:r>
                    </a:p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/>
                    </a:p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/>
                        <a:t>The verifier role should be performed by someone other than the worker confirming the SWC steps. </a:t>
                      </a:r>
                    </a:p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/>
                    </a:p>
                    <a:p>
                      <a:pPr marL="285750" marR="0" lvl="0" indent="-285750" algn="l" defTabSz="548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/>
                        <a:t>The role of the verifier adds an additional layer of assurance for controls/safeguards that prevent fatalities and serious injuries.</a:t>
                      </a:r>
                    </a:p>
                  </a:txBody>
                  <a:tcPr marT="182880" marB="18288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71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8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226C-0CC2-4CF3-B358-3DEC06D2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0"/>
            <a:ext cx="13220381" cy="1239619"/>
          </a:xfrm>
        </p:spPr>
        <p:txBody>
          <a:bodyPr/>
          <a:lstStyle/>
          <a:p>
            <a:r>
              <a:rPr lang="en-US"/>
              <a:t>How do we know when a SWC is required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C83D4-09B4-0A2F-5CE4-511453FFA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3" y="1637954"/>
            <a:ext cx="14289494" cy="4953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9F4E87-86BC-3A75-2BB0-D289AD164F5F}"/>
              </a:ext>
            </a:extLst>
          </p:cNvPr>
          <p:cNvSpPr txBox="1"/>
          <p:nvPr/>
        </p:nvSpPr>
        <p:spPr>
          <a:xfrm>
            <a:off x="7605132" y="792455"/>
            <a:ext cx="324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/>
              <a:t>Hyper Links included to applicable SWC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02B03-296E-3365-FDBE-76AC4ADF72CE}"/>
              </a:ext>
            </a:extLst>
          </p:cNvPr>
          <p:cNvCxnSpPr>
            <a:cxnSpLocks/>
          </p:cNvCxnSpPr>
          <p:nvPr/>
        </p:nvCxnSpPr>
        <p:spPr>
          <a:xfrm flipH="1">
            <a:off x="7437863" y="1438786"/>
            <a:ext cx="379142" cy="2118453"/>
          </a:xfrm>
          <a:prstGeom prst="straightConnector1">
            <a:avLst/>
          </a:prstGeom>
          <a:ln w="63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1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226C-0CC2-4CF3-B358-3DEC06D2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09" y="0"/>
            <a:ext cx="13220381" cy="1239619"/>
          </a:xfrm>
        </p:spPr>
        <p:txBody>
          <a:bodyPr/>
          <a:lstStyle/>
          <a:p>
            <a:r>
              <a:rPr lang="en-US"/>
              <a:t>Where to find the Task Consequence Category (TCC)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5FB3D-5E5D-A9B5-5002-174B4569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1" y="840362"/>
            <a:ext cx="7348654" cy="39769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F010A-25FB-8CBD-5F8F-160C4F636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185" y="2532663"/>
            <a:ext cx="7719433" cy="4856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AE8B9-22F6-D734-2F99-3A6620E4DFD4}"/>
              </a:ext>
            </a:extLst>
          </p:cNvPr>
          <p:cNvSpPr txBox="1"/>
          <p:nvPr/>
        </p:nvSpPr>
        <p:spPr>
          <a:xfrm>
            <a:off x="2821259" y="6579220"/>
            <a:ext cx="259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/>
              <a:t>Click on link to access TCC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80D3BF-14CB-49AA-EBEC-907CBDC3C51F}"/>
              </a:ext>
            </a:extLst>
          </p:cNvPr>
          <p:cNvCxnSpPr/>
          <p:nvPr/>
        </p:nvCxnSpPr>
        <p:spPr>
          <a:xfrm>
            <a:off x="5263376" y="6835698"/>
            <a:ext cx="2051824" cy="389853"/>
          </a:xfrm>
          <a:prstGeom prst="straightConnector1">
            <a:avLst/>
          </a:prstGeom>
          <a:ln w="63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F8E7A6-47A4-15D2-A9A0-FA5F68E69EC1}"/>
              </a:ext>
            </a:extLst>
          </p:cNvPr>
          <p:cNvSpPr txBox="1"/>
          <p:nvPr/>
        </p:nvSpPr>
        <p:spPr>
          <a:xfrm>
            <a:off x="936703" y="5196468"/>
            <a:ext cx="50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/>
              <a:t>From Products OE HSE SharePoint, click OE Expectations – Managing Safe Work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B9FE07-A7FD-AD95-4383-D83329D86765}"/>
              </a:ext>
            </a:extLst>
          </p:cNvPr>
          <p:cNvCxnSpPr/>
          <p:nvPr/>
        </p:nvCxnSpPr>
        <p:spPr>
          <a:xfrm flipH="1" flipV="1">
            <a:off x="1672683" y="1326995"/>
            <a:ext cx="691376" cy="3869473"/>
          </a:xfrm>
          <a:prstGeom prst="straightConnector1">
            <a:avLst/>
          </a:prstGeom>
          <a:ln w="635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3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">
            <a:extLst>
              <a:ext uri="{FF2B5EF4-FFF2-40B4-BE49-F238E27FC236}">
                <a16:creationId xmlns:a16="http://schemas.microsoft.com/office/drawing/2014/main" id="{0450557A-6DAB-50E8-ACC0-182249DB4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100" y="1"/>
            <a:ext cx="6972300" cy="8237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FDCE5-792F-46AB-A6BE-A14FBA3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3852"/>
            <a:ext cx="6629400" cy="1239619"/>
          </a:xfrm>
        </p:spPr>
        <p:txBody>
          <a:bodyPr/>
          <a:lstStyle/>
          <a:p>
            <a:r>
              <a:rPr lang="en-US">
                <a:solidFill>
                  <a:srgbClr val="0B2D71"/>
                </a:solidFill>
              </a:rPr>
              <a:t>Why are we moving to IOGP Start Work Checks (SWC)?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60C3E9-2119-428E-9434-016518A5E8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en-US" b="1"/>
              <a:t>Adopting an industry standard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Our current SWCs require the use of 2 separate documents to be effective: Start Work Check and Save Your Life Actions (SYLA)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Our Business Partners work with our peers as well – which in the past meant different processes and tools including SWCs.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131A6A-16A2-464A-8DF6-0D257062A7B9}"/>
              </a:ext>
            </a:extLst>
          </p:cNvPr>
          <p:cNvSpPr txBox="1"/>
          <p:nvPr/>
        </p:nvSpPr>
        <p:spPr bwMode="white">
          <a:xfrm>
            <a:off x="961293" y="4554674"/>
            <a:ext cx="2436933" cy="2951026"/>
          </a:xfrm>
          <a:prstGeom prst="rect">
            <a:avLst/>
          </a:prstGeom>
          <a:solidFill>
            <a:srgbClr val="0B2D71"/>
          </a:solidFill>
        </p:spPr>
        <p:txBody>
          <a:bodyPr wrap="square" lIns="274320" tIns="274320" rIns="274320" bIns="91440" rtlCol="0">
            <a:no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SG" sz="2000" b="1">
                <a:solidFill>
                  <a:schemeClr val="bg1"/>
                </a:solidFill>
                <a:cs typeface="Arial" panose="020B0604020202020204" pitchFamily="34" charset="0"/>
              </a:rPr>
              <a:t>One Simple Document</a:t>
            </a:r>
            <a:endParaRPr lang="en-SG" sz="2000">
              <a:solidFill>
                <a:schemeClr val="bg1"/>
              </a:solidFill>
            </a:endParaRPr>
          </a:p>
          <a:p>
            <a:pPr lvl="0" algn="ctr" defTabSz="1097280">
              <a:spcBef>
                <a:spcPts val="600"/>
              </a:spcBef>
              <a:defRPr/>
            </a:pPr>
            <a:r>
              <a:rPr lang="en-SG" sz="2000">
                <a:solidFill>
                  <a:schemeClr val="bg1"/>
                </a:solidFill>
              </a:rPr>
              <a:t>SYLA “How-</a:t>
            </a:r>
            <a:r>
              <a:rPr lang="en-SG" sz="2000" err="1">
                <a:solidFill>
                  <a:schemeClr val="bg1"/>
                </a:solidFill>
              </a:rPr>
              <a:t>to’s</a:t>
            </a:r>
            <a:r>
              <a:rPr lang="en-SG" sz="2000">
                <a:solidFill>
                  <a:schemeClr val="bg1"/>
                </a:solidFill>
              </a:rPr>
              <a:t>”  included in the IOGP start work checks and fit on one 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4DE95-FAD0-4977-9267-6726BDE716A8}"/>
              </a:ext>
            </a:extLst>
          </p:cNvPr>
          <p:cNvSpPr txBox="1"/>
          <p:nvPr/>
        </p:nvSpPr>
        <p:spPr bwMode="white">
          <a:xfrm>
            <a:off x="3702294" y="4554674"/>
            <a:ext cx="2436933" cy="2951026"/>
          </a:xfrm>
          <a:prstGeom prst="rect">
            <a:avLst/>
          </a:prstGeom>
          <a:solidFill>
            <a:srgbClr val="0066B2"/>
          </a:solidFill>
        </p:spPr>
        <p:txBody>
          <a:bodyPr wrap="square" lIns="274320" tIns="274320" rIns="274320" bIns="91440" rtlCol="0">
            <a:no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SG" sz="2000" b="1">
                <a:solidFill>
                  <a:schemeClr val="bg1"/>
                </a:solidFill>
                <a:cs typeface="Arial" panose="020B0604020202020204" pitchFamily="34" charset="0"/>
              </a:rPr>
              <a:t>Industry Standard Tool</a:t>
            </a:r>
            <a:endParaRPr lang="en-SG" sz="2000">
              <a:solidFill>
                <a:schemeClr val="bg1"/>
              </a:solidFill>
            </a:endParaRPr>
          </a:p>
          <a:p>
            <a:pPr lvl="0" algn="ctr" defTabSz="1097280">
              <a:spcBef>
                <a:spcPts val="600"/>
              </a:spcBef>
              <a:defRPr/>
            </a:pPr>
            <a:r>
              <a:rPr lang="en-SG" sz="2000">
                <a:solidFill>
                  <a:schemeClr val="bg1"/>
                </a:solidFill>
              </a:rPr>
              <a:t>Promotes consistent use for similar work across industry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C6BA0-9B7A-4AB6-8CAD-C209645CA187}"/>
              </a:ext>
            </a:extLst>
          </p:cNvPr>
          <p:cNvSpPr txBox="1"/>
          <p:nvPr/>
        </p:nvSpPr>
        <p:spPr bwMode="white">
          <a:xfrm>
            <a:off x="6443294" y="4554674"/>
            <a:ext cx="2436933" cy="2951026"/>
          </a:xfrm>
          <a:prstGeom prst="rect">
            <a:avLst/>
          </a:prstGeom>
          <a:solidFill>
            <a:srgbClr val="009DD9"/>
          </a:solidFill>
        </p:spPr>
        <p:txBody>
          <a:bodyPr wrap="square" lIns="228600" tIns="274320" rIns="228600" bIns="91440" rtlCol="0">
            <a:no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SG" sz="2000" b="1">
                <a:solidFill>
                  <a:schemeClr val="bg1"/>
                </a:solidFill>
                <a:cs typeface="Arial" panose="020B0604020202020204" pitchFamily="34" charset="0"/>
              </a:rPr>
              <a:t>80% Contracted Workforce</a:t>
            </a:r>
            <a:endParaRPr lang="en-SG" sz="2000">
              <a:solidFill>
                <a:schemeClr val="bg1"/>
              </a:solidFill>
            </a:endParaRPr>
          </a:p>
          <a:p>
            <a:pPr lvl="0" algn="ctr" defTabSz="1097280">
              <a:spcBef>
                <a:spcPts val="6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Alignment on lifesaving actions is critical to help prevent fatal outcomes</a:t>
            </a:r>
            <a:endParaRPr lang="en-SG" sz="20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8B1C1-72C3-4C01-A334-B4508C87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 bwMode="white">
          <a:xfrm>
            <a:off x="13639800" y="7792558"/>
            <a:ext cx="26669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schemeClr val="bg1"/>
                </a:solidFill>
                <a:latin typeface="Arial"/>
              </a:rPr>
              <a:pPr algn="r"/>
              <a:t>2</a:t>
            </a:fld>
            <a:endParaRPr lang="en-US" sz="10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53B988-796E-4DE5-A362-025C9E0DE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white">
          <a:xfrm>
            <a:off x="13601700" y="7721587"/>
            <a:ext cx="0" cy="27432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C44EFFD-D94F-BE1E-64DF-723F088060CA}"/>
              </a:ext>
            </a:extLst>
          </p:cNvPr>
          <p:cNvSpPr txBox="1"/>
          <p:nvPr/>
        </p:nvSpPr>
        <p:spPr>
          <a:xfrm>
            <a:off x="12285802" y="7916679"/>
            <a:ext cx="2974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Approved by Legal 9/14/23-muyk</a:t>
            </a:r>
          </a:p>
        </p:txBody>
      </p:sp>
    </p:spTree>
    <p:extLst>
      <p:ext uri="{BB962C8B-B14F-4D97-AF65-F5344CB8AC3E}">
        <p14:creationId xmlns:p14="http://schemas.microsoft.com/office/powerpoint/2010/main" val="81715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585D54-E824-013E-4592-62AF1D41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3" y="32983"/>
            <a:ext cx="13442755" cy="894026"/>
          </a:xfrm>
          <a:ln>
            <a:noFill/>
          </a:ln>
        </p:spPr>
        <p:txBody>
          <a:bodyPr/>
          <a:lstStyle/>
          <a:p>
            <a:r>
              <a:rPr lang="en-US" sz="3000"/>
              <a:t>CoW/IOGP Start Work Checks</a:t>
            </a:r>
            <a:br>
              <a:rPr lang="en-US" sz="3000"/>
            </a:br>
            <a:r>
              <a:rPr lang="en-US" sz="2400">
                <a:solidFill>
                  <a:srgbClr val="002060"/>
                </a:solidFill>
              </a:rPr>
              <a:t>Confined Space Entry SWC - what are the changes?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A3DE06-6681-E1E7-BD9B-1F0D2D38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313" y="1552007"/>
            <a:ext cx="4007333" cy="5125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DF11C1-DCBB-48ED-BBFA-D8E57688D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9319" y="3018822"/>
            <a:ext cx="3529220" cy="4361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2B1F51-8C5C-1ADC-EF9F-AEC7B4E3D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62" y="1022385"/>
            <a:ext cx="4030040" cy="51255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515260-A7D5-5389-0763-B20C66C3F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411" y="4447613"/>
            <a:ext cx="4030040" cy="3400714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D20AA7EF-834F-73A1-B00D-95358CA191CC}"/>
              </a:ext>
            </a:extLst>
          </p:cNvPr>
          <p:cNvSpPr/>
          <p:nvPr/>
        </p:nvSpPr>
        <p:spPr>
          <a:xfrm>
            <a:off x="5308800" y="2612572"/>
            <a:ext cx="1267097" cy="6923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>
              <a:lnSpc>
                <a:spcPct val="90000"/>
              </a:lnSpc>
              <a:spcAft>
                <a:spcPts val="1200"/>
              </a:spcAft>
            </a:pPr>
            <a:endParaRPr lang="en-MY" sz="1440" kern="0" err="1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23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585D54-E824-013E-4592-62AF1D41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3" y="32983"/>
            <a:ext cx="13442755" cy="894026"/>
          </a:xfrm>
          <a:ln>
            <a:noFill/>
          </a:ln>
        </p:spPr>
        <p:txBody>
          <a:bodyPr/>
          <a:lstStyle/>
          <a:p>
            <a:r>
              <a:rPr lang="en-US" sz="3000"/>
              <a:t>CoW/IOGP Start Work Checks</a:t>
            </a:r>
            <a:br>
              <a:rPr lang="en-US" sz="3000"/>
            </a:br>
            <a:r>
              <a:rPr lang="en-US" sz="2400">
                <a:solidFill>
                  <a:srgbClr val="002060"/>
                </a:solidFill>
              </a:rPr>
              <a:t>Hot Work SWC - what are the changes?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20AA7EF-834F-73A1-B00D-95358CA191CC}"/>
              </a:ext>
            </a:extLst>
          </p:cNvPr>
          <p:cNvSpPr/>
          <p:nvPr/>
        </p:nvSpPr>
        <p:spPr>
          <a:xfrm>
            <a:off x="5308800" y="2612572"/>
            <a:ext cx="1267097" cy="6923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>
              <a:lnSpc>
                <a:spcPct val="90000"/>
              </a:lnSpc>
              <a:spcAft>
                <a:spcPts val="1200"/>
              </a:spcAft>
            </a:pPr>
            <a:endParaRPr lang="en-MY" sz="1440" kern="0" err="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0F3A6-FF89-6BA8-03F4-FED26E64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25" y="927010"/>
            <a:ext cx="3936824" cy="5066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DFAFD-C970-154D-6ADF-6AEA5163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55" y="3770436"/>
            <a:ext cx="4092574" cy="4066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B0603-3806-73B4-7018-91FA063CF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952" y="1432125"/>
            <a:ext cx="4092574" cy="5365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F7EA8-B02E-E336-3013-BA18D49DF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5043" y="4702629"/>
            <a:ext cx="3730639" cy="2688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615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585D54-E824-013E-4592-62AF1D41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23" y="32983"/>
            <a:ext cx="13442755" cy="894026"/>
          </a:xfrm>
          <a:ln>
            <a:noFill/>
          </a:ln>
        </p:spPr>
        <p:txBody>
          <a:bodyPr/>
          <a:lstStyle/>
          <a:p>
            <a:r>
              <a:rPr lang="en-US" sz="3000"/>
              <a:t>CoW/IOGP Start Work Checks</a:t>
            </a:r>
            <a:br>
              <a:rPr lang="en-US" sz="3000"/>
            </a:br>
            <a:r>
              <a:rPr lang="en-US" sz="2400">
                <a:solidFill>
                  <a:srgbClr val="002060"/>
                </a:solidFill>
              </a:rPr>
              <a:t>Excavation SWC - what are the changes?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20AA7EF-834F-73A1-B00D-95358CA191CC}"/>
              </a:ext>
            </a:extLst>
          </p:cNvPr>
          <p:cNvSpPr/>
          <p:nvPr/>
        </p:nvSpPr>
        <p:spPr>
          <a:xfrm>
            <a:off x="5308800" y="2612572"/>
            <a:ext cx="1267097" cy="6923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DBDC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97280">
              <a:lnSpc>
                <a:spcPct val="90000"/>
              </a:lnSpc>
              <a:spcAft>
                <a:spcPts val="1200"/>
              </a:spcAft>
            </a:pPr>
            <a:endParaRPr lang="en-MY" sz="1440" kern="0" err="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CCE7E-3BF6-BF23-0D8F-825155EA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56" y="1108388"/>
            <a:ext cx="4291339" cy="5190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4F576-FDE0-FA37-A17A-6B2A1FE28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62" y="1737267"/>
            <a:ext cx="3824743" cy="3736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D04764-C5A0-BC7F-59E6-82F87CB5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0696" y="5385518"/>
            <a:ext cx="3824743" cy="2804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5373E-945D-553C-F206-8CF1CAC22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62" y="927010"/>
            <a:ext cx="4184672" cy="5190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4C4AF-C602-DF7A-F0EC-CBA0CCB9F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246" y="3566160"/>
            <a:ext cx="3498149" cy="43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20CB-A51C-931A-6B96-166162A2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IOGP Start Work Checks</a:t>
            </a: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D4BD8B42-87C8-836B-60DE-8C0A77807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81448"/>
              </p:ext>
            </p:extLst>
          </p:nvPr>
        </p:nvGraphicFramePr>
        <p:xfrm>
          <a:off x="4801210" y="1459410"/>
          <a:ext cx="969041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205">
                  <a:extLst>
                    <a:ext uri="{9D8B030D-6E8A-4147-A177-3AD203B41FA5}">
                      <a16:colId xmlns:a16="http://schemas.microsoft.com/office/drawing/2014/main" val="903206962"/>
                    </a:ext>
                  </a:extLst>
                </a:gridCol>
                <a:gridCol w="4845205">
                  <a:extLst>
                    <a:ext uri="{9D8B030D-6E8A-4147-A177-3AD203B41FA5}">
                      <a16:colId xmlns:a16="http://schemas.microsoft.com/office/drawing/2014/main" val="191552116"/>
                    </a:ext>
                  </a:extLst>
                </a:gridCol>
              </a:tblGrid>
              <a:tr h="3960083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Confined Space Entry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Isolation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De-Isolation and Re-Energization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Flame Hot Work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Lifting</a:t>
                      </a:r>
                    </a:p>
                  </a:txBody>
                  <a:tcPr marT="91440" marB="9144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Energized/Live Electrical Systems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at Height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Driving -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Near Water -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Around Mobile Equipment -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Man-riding –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  <a:p>
                      <a:pPr marL="171450" indent="-17145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 Floor Tubular Handling –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T="91440" marB="9144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3239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764ACF4-440E-DF3C-0CAC-13177AC61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358" y="3946254"/>
            <a:ext cx="2612884" cy="3703151"/>
          </a:xfrm>
          <a:prstGeom prst="rect">
            <a:avLst/>
          </a:prstGeom>
          <a:effectLst>
            <a:outerShdw blurRad="254000" dist="25400" dir="12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9D90B-0A49-D4AA-049A-8647CCB4A1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80" y="1914088"/>
            <a:ext cx="2612885" cy="3693125"/>
          </a:xfrm>
          <a:prstGeom prst="rect">
            <a:avLst/>
          </a:prstGeom>
          <a:noFill/>
          <a:effectLst>
            <a:outerShdw blurRad="254000" dist="25400" dir="1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C458C8-A2F2-3E38-41F9-4E7D099E2FA9}"/>
              </a:ext>
            </a:extLst>
          </p:cNvPr>
          <p:cNvSpPr/>
          <p:nvPr/>
        </p:nvSpPr>
        <p:spPr>
          <a:xfrm>
            <a:off x="4801210" y="6155634"/>
            <a:ext cx="3287207" cy="934096"/>
          </a:xfrm>
          <a:prstGeom prst="rect">
            <a:avLst/>
          </a:prstGeom>
          <a:solidFill>
            <a:srgbClr val="E56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b="1">
                <a:solidFill>
                  <a:schemeClr val="bg1"/>
                </a:solidFill>
              </a:rPr>
              <a:t>Total of 13</a:t>
            </a:r>
          </a:p>
        </p:txBody>
      </p:sp>
    </p:spTree>
    <p:extLst>
      <p:ext uri="{BB962C8B-B14F-4D97-AF65-F5344CB8AC3E}">
        <p14:creationId xmlns:p14="http://schemas.microsoft.com/office/powerpoint/2010/main" val="24906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226C-0CC2-4CF3-B358-3DEC06D2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Chevron’s start work checks map to IOGP’s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95AB2EF-573C-CFB2-23B7-F907A0D4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63" y="1103661"/>
            <a:ext cx="11177080" cy="65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0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C36-63C6-22A4-9753-6BE0DB16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3852"/>
            <a:ext cx="13220381" cy="1239619"/>
          </a:xfrm>
        </p:spPr>
        <p:txBody>
          <a:bodyPr anchor="t">
            <a:normAutofit/>
          </a:bodyPr>
          <a:lstStyle/>
          <a:p>
            <a:r>
              <a:rPr lang="en-US"/>
              <a:t>Where and when should a Start Work Check be completed?</a:t>
            </a:r>
          </a:p>
        </p:txBody>
      </p:sp>
      <p:pic>
        <p:nvPicPr>
          <p:cNvPr id="15" name="Content Placeholder 14" descr="A picture containing outdoor&#10;&#10;Description automatically generated">
            <a:extLst>
              <a:ext uri="{FF2B5EF4-FFF2-40B4-BE49-F238E27FC236}">
                <a16:creationId xmlns:a16="http://schemas.microsoft.com/office/drawing/2014/main" id="{773BCABE-6D6A-4256-D349-7160FCB90C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865376"/>
            <a:ext cx="4426902" cy="5607215"/>
          </a:xfrm>
          <a:noFill/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2FF7A6E-4E74-5EFC-A5AE-97A165148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9968" y="1657844"/>
            <a:ext cx="8793479" cy="6022277"/>
          </a:xfrm>
        </p:spPr>
        <p:txBody>
          <a:bodyPr vert="horz" lIns="274320" tIns="274320" rIns="274320" bIns="27432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/>
            </a:pPr>
            <a:r>
              <a:rPr lang="en-US"/>
              <a:t>The SWCs create an opportunity for the work crew to walk through and talk through the task to be performed. </a:t>
            </a:r>
            <a:r>
              <a:rPr lang="en-US" b="1">
                <a:highlight>
                  <a:srgbClr val="FFFF00"/>
                </a:highlight>
              </a:rPr>
              <a:t>To be effective, this should be done where the plant or equipment is located, just prior to starting</a:t>
            </a:r>
            <a:r>
              <a:rPr lang="en-US" b="1" i="1">
                <a:highlight>
                  <a:srgbClr val="FFFF00"/>
                </a:highlight>
              </a:rPr>
              <a:t> </a:t>
            </a:r>
            <a:r>
              <a:rPr lang="en-US" b="1">
                <a:highlight>
                  <a:srgbClr val="FFFF00"/>
                </a:highlight>
              </a:rPr>
              <a:t>all SIF Potential Work </a:t>
            </a:r>
            <a:r>
              <a:rPr lang="en-US">
                <a:highlight>
                  <a:srgbClr val="FFFFFF"/>
                </a:highlight>
              </a:rPr>
              <a:t>(i.e., where the task is carried out, with the tools and e</a:t>
            </a:r>
            <a:r>
              <a:rPr lang="en-US"/>
              <a:t>quipment about to be used/worked on). 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</a:pPr>
            <a:endParaRPr lang="en-US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</a:pPr>
            <a:r>
              <a:rPr lang="en-US"/>
              <a:t>Also, the SWCs can be used: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Anytime the jobsite is left unattended, e.g., after a work break, or for any other reason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After a shift change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If work extends beyond a single shift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If the work crew changes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If there is a change in personnel within the work crew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When requested by frontline supervisors</a:t>
            </a:r>
            <a:endParaRPr lang="en-US"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To reinforce stop work authority if any of the work team have concerns over the status of the controls/safeguards during the task.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61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2C36-63C6-22A4-9753-6BE0DB16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3852"/>
            <a:ext cx="13220381" cy="1239619"/>
          </a:xfrm>
        </p:spPr>
        <p:txBody>
          <a:bodyPr vert="horz" lIns="0" tIns="54873" rIns="0" bIns="54873" rtlCol="0" anchor="t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Start Work Check Require</a:t>
            </a:r>
            <a:r>
              <a:rPr lang="en-US"/>
              <a:t>ments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BD553E41-9E26-4A40-00D2-5CA773C5D9FA}"/>
              </a:ext>
            </a:extLst>
          </p:cNvPr>
          <p:cNvSpPr txBox="1"/>
          <p:nvPr/>
        </p:nvSpPr>
        <p:spPr>
          <a:xfrm>
            <a:off x="685800" y="1865376"/>
            <a:ext cx="4426902" cy="5607215"/>
          </a:xfrm>
          <a:prstGeom prst="rect">
            <a:avLst/>
          </a:prstGeom>
          <a:solidFill>
            <a:srgbClr val="0B2D71"/>
          </a:solidFill>
        </p:spPr>
        <p:txBody>
          <a:bodyPr vert="horz" lIns="274320" tIns="274320" rIns="274320" bIns="274320" rtlCol="0">
            <a:normAutofit fontScale="85000" lnSpcReduction="10000"/>
          </a:bodyPr>
          <a:lstStyle/>
          <a:p>
            <a:pPr>
              <a:spcBef>
                <a:spcPts val="600"/>
              </a:spcBef>
              <a:buFont typeface="Arial"/>
            </a:pPr>
            <a:r>
              <a:rPr lang="en-US" sz="1800">
                <a:solidFill>
                  <a:schemeClr val="bg1"/>
                </a:solidFill>
              </a:rPr>
              <a:t>All SWC’s that apply to the task should be used, </a:t>
            </a:r>
            <a:r>
              <a:rPr lang="en-US" sz="1800" b="1">
                <a:solidFill>
                  <a:schemeClr val="bg1"/>
                </a:solidFill>
              </a:rPr>
              <a:t>whether a Permit to Work is required or not, they are required for all SIF Potential Work</a:t>
            </a:r>
            <a:r>
              <a:rPr lang="en-US" sz="1800">
                <a:solidFill>
                  <a:schemeClr val="bg1"/>
                </a:solidFill>
              </a:rPr>
              <a:t>. </a:t>
            </a:r>
          </a:p>
          <a:p>
            <a:pPr>
              <a:spcBef>
                <a:spcPts val="600"/>
              </a:spcBef>
              <a:buFont typeface="Arial"/>
            </a:pPr>
            <a:endParaRPr lang="en-US" sz="180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/>
            </a:pPr>
            <a:r>
              <a:rPr lang="en-US" sz="1800">
                <a:solidFill>
                  <a:schemeClr val="bg1"/>
                </a:solidFill>
              </a:rPr>
              <a:t>To enable work crews to implement SWCs, the Checks should be made available in an easily useable format such as: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paper copies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an erasable hard copy format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electronic formats, (e.g., mobile device app)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</a:rPr>
              <a:t>or a combination of these.</a:t>
            </a:r>
          </a:p>
          <a:p>
            <a:pPr>
              <a:spcBef>
                <a:spcPts val="600"/>
              </a:spcBef>
            </a:pPr>
            <a:endParaRPr lang="en-US" sz="1800">
              <a:solidFill>
                <a:schemeClr val="bg1"/>
              </a:solidFill>
            </a:endParaRPr>
          </a:p>
          <a:p>
            <a:r>
              <a:rPr lang="en-US" sz="1800">
                <a:solidFill>
                  <a:schemeClr val="bg1"/>
                </a:solidFill>
              </a:rPr>
              <a:t>The most current version of the SWC is retained at the worksite until completion of the task</a:t>
            </a:r>
          </a:p>
          <a:p>
            <a:endParaRPr lang="en-US" sz="1800">
              <a:solidFill>
                <a:schemeClr val="bg1"/>
              </a:solidFill>
            </a:endParaRPr>
          </a:p>
          <a:p>
            <a:r>
              <a:rPr lang="en-US" sz="1800">
                <a:solidFill>
                  <a:schemeClr val="bg1"/>
                </a:solidFill>
              </a:rPr>
              <a:t>Completed wet ink SWC documents shall be retained as per BUs retention guidelines</a:t>
            </a:r>
            <a:r>
              <a:rPr lang="en-US" sz="1800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277C886-36BD-906C-D56B-CD0A25AF3C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701" y="1861677"/>
            <a:ext cx="8793479" cy="5607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318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.eM8rp6.Feu3ngqNOj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mn8PDO0I5o54FQFS4K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_2PwGEbnKa3fQPe2Hh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WLVtoG0uqkqMhmKVBw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 Slides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A0B2595A-BF66-4F8B-96B6-22724654AEC1}" vid="{F2A846FF-B15C-4BBC-8EF6-52CF3C1647E0}"/>
    </a:ext>
  </a:extLst>
</a:theme>
</file>

<file path=ppt/theme/theme2.xml><?xml version="1.0" encoding="utf-8"?>
<a:theme xmlns:a="http://schemas.openxmlformats.org/drawingml/2006/main" name="Chevron_PPT_Body_Slides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defRPr sz="1800" dirty="0" smtClean="0"/>
        </a:defPPr>
      </a:lstStyle>
    </a:tx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A0B2595A-BF66-4F8B-96B6-22724654AEC1}" vid="{0D3883B4-78DB-436D-AA40-55C4D1EC55A4}"/>
    </a:ext>
  </a:extLst>
</a:theme>
</file>

<file path=ppt/theme/theme3.xml><?xml version="1.0" encoding="utf-8"?>
<a:theme xmlns:a="http://schemas.openxmlformats.org/drawingml/2006/main" name="3_Chevron Client 16:9 - 16655">
  <a:themeElements>
    <a:clrScheme name="Custom 1">
      <a:dk1>
        <a:srgbClr val="000000"/>
      </a:dk1>
      <a:lt1>
        <a:srgbClr val="FFFFFF"/>
      </a:lt1>
      <a:dk2>
        <a:srgbClr val="009DD9"/>
      </a:dk2>
      <a:lt2>
        <a:srgbClr val="F2F2F2"/>
      </a:lt2>
      <a:accent1>
        <a:srgbClr val="030C1F"/>
      </a:accent1>
      <a:accent2>
        <a:srgbClr val="97002E"/>
      </a:accent2>
      <a:accent3>
        <a:srgbClr val="E5601F"/>
      </a:accent3>
      <a:accent4>
        <a:srgbClr val="751269"/>
      </a:accent4>
      <a:accent5>
        <a:srgbClr val="808080"/>
      </a:accent5>
      <a:accent6>
        <a:srgbClr val="769231"/>
      </a:accent6>
      <a:hlink>
        <a:srgbClr val="0B2D71"/>
      </a:hlink>
      <a:folHlink>
        <a:srgbClr val="8EC6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BDCDD"/>
        </a:solidFill>
        <a:ln w="9525" cap="rnd" cmpd="sng" algn="ctr">
          <a:solidFill>
            <a:srgbClr val="DBDCDD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eaLnBrk="1" fontAlgn="auto" latinLnBrk="0" hangingPunct="1">
          <a:lnSpc>
            <a:spcPct val="90000"/>
          </a:lnSpc>
          <a:spcBef>
            <a:spcPts val="0"/>
          </a:spcBef>
          <a:spcAft>
            <a:spcPts val="1000"/>
          </a:spcAft>
          <a:buClrTx/>
          <a:buSzTx/>
          <a:buFontTx/>
          <a:buNone/>
          <a:tabLst/>
          <a:defRPr kumimoji="0" sz="12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/>
            <a:ea typeface="+mn-ea"/>
            <a:cs typeface="+mn-cs"/>
          </a:defRPr>
        </a:defPPr>
      </a:lst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CVX_widescreen.potx [Read-Only]" id="{6992B9D0-9BBD-44D5-9C91-B526A3C7103B}" vid="{A706A7FC-EDA9-4B78-BB69-8948E676E3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322965B34B2468A10EB996F463D5E" ma:contentTypeVersion="18" ma:contentTypeDescription="Create a new document." ma:contentTypeScope="" ma:versionID="2565a9f56bb20abac08c91e927c451aa">
  <xsd:schema xmlns:xsd="http://www.w3.org/2001/XMLSchema" xmlns:xs="http://www.w3.org/2001/XMLSchema" xmlns:p="http://schemas.microsoft.com/office/2006/metadata/properties" xmlns:ns2="e7ec152f-0c10-4179-96f0-026eba68016d" xmlns:ns3="dae9d8d6-eb72-441d-9308-2dc063378798" xmlns:ns4="b9f1db13-37d0-4e45-944c-b878e8992007" targetNamespace="http://schemas.microsoft.com/office/2006/metadata/properties" ma:root="true" ma:fieldsID="6568ef8a7c20b6eec92a966486bbc9f0" ns2:_="" ns3:_="" ns4:_="">
    <xsd:import namespace="e7ec152f-0c10-4179-96f0-026eba68016d"/>
    <xsd:import namespace="dae9d8d6-eb72-441d-9308-2dc063378798"/>
    <xsd:import namespace="b9f1db13-37d0-4e45-944c-b878e8992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52f-0c10-4179-96f0-026eba680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3b784c7-ee61-4ee7-89a9-d87ec2bf0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9d8d6-eb72-441d-9308-2dc063378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1db13-37d0-4e45-944c-b878e899200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98056a-f1cc-4b79-9194-6e48630fb939}" ma:internalName="TaxCatchAll" ma:showField="CatchAllData" ma:web="dae9d8d6-eb72-441d-9308-2dc063378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1db13-37d0-4e45-944c-b878e8992007" xsi:nil="true"/>
    <lcf76f155ced4ddcb4097134ff3c332f xmlns="e7ec152f-0c10-4179-96f0-026eba68016d">
      <Terms xmlns="http://schemas.microsoft.com/office/infopath/2007/PartnerControls"/>
    </lcf76f155ced4ddcb4097134ff3c332f>
    <SharedWithUsers xmlns="dae9d8d6-eb72-441d-9308-2dc063378798">
      <UserInfo>
        <DisplayName>Phathummaphon, Nippit</DisplayName>
        <AccountId>1430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AA0F9-DC7E-4AB5-9A10-B0F18C9ABF82}">
  <ds:schemaRefs>
    <ds:schemaRef ds:uri="b9f1db13-37d0-4e45-944c-b878e8992007"/>
    <ds:schemaRef ds:uri="dae9d8d6-eb72-441d-9308-2dc063378798"/>
    <ds:schemaRef ds:uri="e7ec152f-0c10-4179-96f0-026eba6801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70B92E-1B39-4300-BCCC-5C50ECC86495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e7ec152f-0c10-4179-96f0-026eba68016d"/>
    <ds:schemaRef ds:uri="http://schemas.microsoft.com/office/2006/documentManagement/types"/>
    <ds:schemaRef ds:uri="b9f1db13-37d0-4e45-944c-b878e8992007"/>
    <ds:schemaRef ds:uri="dae9d8d6-eb72-441d-9308-2dc06337879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DCBEB8-34A9-46DB-9864-DBDB7D892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1430</Words>
  <Application>Microsoft Office PowerPoint</Application>
  <PresentationFormat>Custom</PresentationFormat>
  <Paragraphs>142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Edwardian Script ITC</vt:lpstr>
      <vt:lpstr>Symbol,Sans-Serif</vt:lpstr>
      <vt:lpstr>Cover Slides</vt:lpstr>
      <vt:lpstr>Chevron_PPT_Body_Slides</vt:lpstr>
      <vt:lpstr>3_Chevron Client 16:9 - 16655</vt:lpstr>
      <vt:lpstr>think-cell Slide</vt:lpstr>
      <vt:lpstr>IOGP Start Work Checks</vt:lpstr>
      <vt:lpstr>Why are we moving to IOGP Start Work Checks (SWC)?</vt:lpstr>
      <vt:lpstr>CoW/IOGP Start Work Checks Confined Space Entry SWC - what are the changes?</vt:lpstr>
      <vt:lpstr>CoW/IOGP Start Work Checks Hot Work SWC - what are the changes?</vt:lpstr>
      <vt:lpstr>CoW/IOGP Start Work Checks Excavation SWC - what are the changes?</vt:lpstr>
      <vt:lpstr>IOGP Start Work Checks</vt:lpstr>
      <vt:lpstr>How Chevron’s start work checks map to IOGP’s</vt:lpstr>
      <vt:lpstr>Where and when should a Start Work Check be completed?</vt:lpstr>
      <vt:lpstr>Start Work Check Requirements</vt:lpstr>
      <vt:lpstr>How to complete the IOGP Start Work Check</vt:lpstr>
      <vt:lpstr>Who performs the work and what is their role?</vt:lpstr>
      <vt:lpstr>Who is the Verifier and what is their role?</vt:lpstr>
      <vt:lpstr>How do we know when a SWC is required</vt:lpstr>
      <vt:lpstr>Where to find the Task Consequence Category (TCC)</vt:lpstr>
    </vt:vector>
  </TitlesOfParts>
  <Company>Chevron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Chevron corporate  PowerPoint template</dc:title>
  <dc:creator>Mu, Nina [Cella Consulting]</dc:creator>
  <cp:lastModifiedBy>Martin, Roy</cp:lastModifiedBy>
  <cp:revision>2</cp:revision>
  <dcterms:created xsi:type="dcterms:W3CDTF">2023-01-11T21:14:47Z</dcterms:created>
  <dcterms:modified xsi:type="dcterms:W3CDTF">2024-06-18T17:56:03Z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4db608-ddec-4a44-8ad7-7d5a79b7448e_Enabled">
    <vt:lpwstr>true</vt:lpwstr>
  </property>
  <property fmtid="{D5CDD505-2E9C-101B-9397-08002B2CF9AE}" pid="3" name="MSIP_Label_6e4db608-ddec-4a44-8ad7-7d5a79b7448e_SetDate">
    <vt:lpwstr>2022-06-30T02:04:09Z</vt:lpwstr>
  </property>
  <property fmtid="{D5CDD505-2E9C-101B-9397-08002B2CF9AE}" pid="4" name="MSIP_Label_6e4db608-ddec-4a44-8ad7-7d5a79b7448e_Method">
    <vt:lpwstr>Standard</vt:lpwstr>
  </property>
  <property fmtid="{D5CDD505-2E9C-101B-9397-08002B2CF9AE}" pid="5" name="MSIP_Label_6e4db608-ddec-4a44-8ad7-7d5a79b7448e_Name">
    <vt:lpwstr>Internal</vt:lpwstr>
  </property>
  <property fmtid="{D5CDD505-2E9C-101B-9397-08002B2CF9AE}" pid="6" name="MSIP_Label_6e4db608-ddec-4a44-8ad7-7d5a79b7448e_SiteId">
    <vt:lpwstr>fd799da1-bfc1-4234-a91c-72b3a1cb9e26</vt:lpwstr>
  </property>
  <property fmtid="{D5CDD505-2E9C-101B-9397-08002B2CF9AE}" pid="7" name="MSIP_Label_6e4db608-ddec-4a44-8ad7-7d5a79b7448e_ActionId">
    <vt:lpwstr>9bc53d1f-67c4-4c80-bf26-14e0b77213e3</vt:lpwstr>
  </property>
  <property fmtid="{D5CDD505-2E9C-101B-9397-08002B2CF9AE}" pid="8" name="MSIP_Label_6e4db608-ddec-4a44-8ad7-7d5a79b7448e_ContentBits">
    <vt:lpwstr>0</vt:lpwstr>
  </property>
  <property fmtid="{D5CDD505-2E9C-101B-9397-08002B2CF9AE}" pid="9" name="ContentTypeId">
    <vt:lpwstr>0x010100825322965B34B2468A10EB996F463D5E</vt:lpwstr>
  </property>
  <property fmtid="{D5CDD505-2E9C-101B-9397-08002B2CF9AE}" pid="10" name="MediaServiceImageTags">
    <vt:lpwstr/>
  </property>
</Properties>
</file>