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90" r:id="rId5"/>
    <p:sldMasterId id="2147483701" r:id="rId6"/>
    <p:sldMasterId id="2147483709" r:id="rId7"/>
    <p:sldMasterId id="2147483720" r:id="rId8"/>
    <p:sldMasterId id="2147483731" r:id="rId9"/>
    <p:sldMasterId id="2147483742" r:id="rId10"/>
    <p:sldMasterId id="2147483752" r:id="rId11"/>
    <p:sldMasterId id="2147483761" r:id="rId12"/>
  </p:sldMasterIdLst>
  <p:notesMasterIdLst>
    <p:notesMasterId r:id="rId43"/>
  </p:notesMasterIdLst>
  <p:sldIdLst>
    <p:sldId id="330" r:id="rId13"/>
    <p:sldId id="316" r:id="rId14"/>
    <p:sldId id="600" r:id="rId15"/>
    <p:sldId id="599" r:id="rId16"/>
    <p:sldId id="570" r:id="rId17"/>
    <p:sldId id="568" r:id="rId18"/>
    <p:sldId id="389" r:id="rId19"/>
    <p:sldId id="391" r:id="rId20"/>
    <p:sldId id="574" r:id="rId21"/>
    <p:sldId id="571" r:id="rId22"/>
    <p:sldId id="405" r:id="rId23"/>
    <p:sldId id="585" r:id="rId24"/>
    <p:sldId id="601" r:id="rId25"/>
    <p:sldId id="602" r:id="rId26"/>
    <p:sldId id="603" r:id="rId27"/>
    <p:sldId id="572" r:id="rId28"/>
    <p:sldId id="573" r:id="rId29"/>
    <p:sldId id="575" r:id="rId30"/>
    <p:sldId id="576" r:id="rId31"/>
    <p:sldId id="325" r:id="rId32"/>
    <p:sldId id="393" r:id="rId33"/>
    <p:sldId id="577" r:id="rId34"/>
    <p:sldId id="578" r:id="rId35"/>
    <p:sldId id="580" r:id="rId36"/>
    <p:sldId id="327" r:id="rId37"/>
    <p:sldId id="581" r:id="rId38"/>
    <p:sldId id="583" r:id="rId39"/>
    <p:sldId id="605" r:id="rId40"/>
    <p:sldId id="593" r:id="rId41"/>
    <p:sldId id="604" r:id="rId42"/>
  </p:sldIdLst>
  <p:sldSz cx="9144000" cy="6858000" type="screen4x3"/>
  <p:notesSz cx="7023100" cy="93091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itman, Christina M" initials="DM" lastIdx="1" clrIdx="0">
    <p:extLst>
      <p:ext uri="{19B8F6BF-5375-455C-9EA6-DF929625EA0E}">
        <p15:presenceInfo xmlns:p15="http://schemas.microsoft.com/office/powerpoint/2012/main" userId="S0033FFF95CF556A@LIVE.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F2FF"/>
    <a:srgbClr val="D5EAFF"/>
    <a:srgbClr val="FFFFCC"/>
    <a:srgbClr val="FF6600"/>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87B9B-DDCB-4850-E7F3-68B7499D6F2D}" v="70" dt="2023-05-16T11:29:00.464"/>
    <p1510:client id="{66403488-D35A-4EAB-A831-38E57935AA22}" v="2" dt="2022-11-21T02:38:02.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38" tIns="45719" rIns="91438" bIns="45719" rtlCol="0"/>
          <a:lstStyle>
            <a:lvl1pPr algn="r">
              <a:defRPr sz="1200"/>
            </a:lvl1pPr>
          </a:lstStyle>
          <a:p>
            <a:fld id="{2CD78927-EF25-4BF3-A200-4F6DA4595205}" type="datetimeFigureOut">
              <a:rPr lang="en-US" smtClean="0"/>
              <a:t>6/15/2023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38" tIns="45719" rIns="91438" bIns="45719"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38" tIns="45719" rIns="91438"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6"/>
            <a:ext cx="3043238" cy="465138"/>
          </a:xfrm>
          <a:prstGeom prst="rect">
            <a:avLst/>
          </a:prstGeom>
        </p:spPr>
        <p:txBody>
          <a:bodyPr vert="horz" lIns="91438" tIns="45719" rIns="91438" bIns="45719"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6"/>
            <a:ext cx="3043238" cy="465138"/>
          </a:xfrm>
          <a:prstGeom prst="rect">
            <a:avLst/>
          </a:prstGeom>
        </p:spPr>
        <p:txBody>
          <a:bodyPr vert="horz" lIns="91438" tIns="45719" rIns="91438" bIns="45719" rtlCol="0" anchor="b"/>
          <a:lstStyle>
            <a:lvl1pPr algn="r">
              <a:defRPr sz="1200"/>
            </a:lvl1pPr>
          </a:lstStyle>
          <a:p>
            <a:fld id="{BF4B0562-0BD2-4767-9150-2033B7A5A037}" type="slidenum">
              <a:rPr lang="en-US" smtClean="0"/>
              <a:t>‹#›</a:t>
            </a:fld>
            <a:endParaRPr lang="en-US"/>
          </a:p>
        </p:txBody>
      </p:sp>
    </p:spTree>
    <p:extLst>
      <p:ext uri="{BB962C8B-B14F-4D97-AF65-F5344CB8AC3E}">
        <p14:creationId xmlns:p14="http://schemas.microsoft.com/office/powerpoint/2010/main" val="424851467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7"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3"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7"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F8569C-0816-9148-9CE0-9839040A8AB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8503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10</a:t>
            </a:fld>
            <a:endParaRPr lang="en-US"/>
          </a:p>
        </p:txBody>
      </p:sp>
    </p:spTree>
    <p:extLst>
      <p:ext uri="{BB962C8B-B14F-4D97-AF65-F5344CB8AC3E}">
        <p14:creationId xmlns:p14="http://schemas.microsoft.com/office/powerpoint/2010/main" val="275202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3CACB2F-66CB-45BB-9ABA-29F93321EEC2}" type="slidenum">
              <a:rPr lang="en-US" smtClean="0"/>
              <a:t>11</a:t>
            </a:fld>
            <a:endParaRPr lang="en-US"/>
          </a:p>
        </p:txBody>
      </p:sp>
    </p:spTree>
    <p:extLst>
      <p:ext uri="{BB962C8B-B14F-4D97-AF65-F5344CB8AC3E}">
        <p14:creationId xmlns:p14="http://schemas.microsoft.com/office/powerpoint/2010/main" val="2201923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CACB2F-66CB-45BB-9ABA-29F93321EEC2}" type="slidenum">
              <a:rPr lang="en-US" smtClean="0"/>
              <a:t>12</a:t>
            </a:fld>
            <a:endParaRPr lang="en-US"/>
          </a:p>
        </p:txBody>
      </p:sp>
    </p:spTree>
    <p:extLst>
      <p:ext uri="{BB962C8B-B14F-4D97-AF65-F5344CB8AC3E}">
        <p14:creationId xmlns:p14="http://schemas.microsoft.com/office/powerpoint/2010/main" val="109176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13</a:t>
            </a:fld>
            <a:endParaRPr lang="en-US"/>
          </a:p>
        </p:txBody>
      </p:sp>
    </p:spTree>
    <p:extLst>
      <p:ext uri="{BB962C8B-B14F-4D97-AF65-F5344CB8AC3E}">
        <p14:creationId xmlns:p14="http://schemas.microsoft.com/office/powerpoint/2010/main" val="1375334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14</a:t>
            </a:fld>
            <a:endParaRPr lang="en-US"/>
          </a:p>
        </p:txBody>
      </p:sp>
    </p:spTree>
    <p:extLst>
      <p:ext uri="{BB962C8B-B14F-4D97-AF65-F5344CB8AC3E}">
        <p14:creationId xmlns:p14="http://schemas.microsoft.com/office/powerpoint/2010/main" val="116043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15</a:t>
            </a:fld>
            <a:endParaRPr lang="en-US"/>
          </a:p>
        </p:txBody>
      </p:sp>
    </p:spTree>
    <p:extLst>
      <p:ext uri="{BB962C8B-B14F-4D97-AF65-F5344CB8AC3E}">
        <p14:creationId xmlns:p14="http://schemas.microsoft.com/office/powerpoint/2010/main" val="4180853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16</a:t>
            </a:fld>
            <a:endParaRPr lang="en-US"/>
          </a:p>
        </p:txBody>
      </p:sp>
    </p:spTree>
    <p:extLst>
      <p:ext uri="{BB962C8B-B14F-4D97-AF65-F5344CB8AC3E}">
        <p14:creationId xmlns:p14="http://schemas.microsoft.com/office/powerpoint/2010/main" val="113879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a:t>
            </a:r>
          </a:p>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17</a:t>
            </a:fld>
            <a:endParaRPr lang="en-US"/>
          </a:p>
        </p:txBody>
      </p:sp>
    </p:spTree>
    <p:extLst>
      <p:ext uri="{BB962C8B-B14F-4D97-AF65-F5344CB8AC3E}">
        <p14:creationId xmlns:p14="http://schemas.microsoft.com/office/powerpoint/2010/main" val="143284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18</a:t>
            </a:fld>
            <a:endParaRPr lang="en-US"/>
          </a:p>
        </p:txBody>
      </p:sp>
    </p:spTree>
    <p:extLst>
      <p:ext uri="{BB962C8B-B14F-4D97-AF65-F5344CB8AC3E}">
        <p14:creationId xmlns:p14="http://schemas.microsoft.com/office/powerpoint/2010/main" val="2723618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CACB2F-66CB-45BB-9ABA-29F93321EEC2}" type="slidenum">
              <a:rPr lang="en-US" smtClean="0"/>
              <a:t>19</a:t>
            </a:fld>
            <a:endParaRPr lang="en-US"/>
          </a:p>
        </p:txBody>
      </p:sp>
    </p:spTree>
    <p:extLst>
      <p:ext uri="{BB962C8B-B14F-4D97-AF65-F5344CB8AC3E}">
        <p14:creationId xmlns:p14="http://schemas.microsoft.com/office/powerpoint/2010/main" val="280211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2</a:t>
            </a:fld>
            <a:endParaRPr lang="en-US"/>
          </a:p>
        </p:txBody>
      </p:sp>
    </p:spTree>
    <p:extLst>
      <p:ext uri="{BB962C8B-B14F-4D97-AF65-F5344CB8AC3E}">
        <p14:creationId xmlns:p14="http://schemas.microsoft.com/office/powerpoint/2010/main" val="3114393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20</a:t>
            </a:fld>
            <a:endParaRPr lang="en-US"/>
          </a:p>
        </p:txBody>
      </p:sp>
    </p:spTree>
    <p:extLst>
      <p:ext uri="{BB962C8B-B14F-4D97-AF65-F5344CB8AC3E}">
        <p14:creationId xmlns:p14="http://schemas.microsoft.com/office/powerpoint/2010/main" val="157416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21</a:t>
            </a:fld>
            <a:endParaRPr lang="en-US"/>
          </a:p>
        </p:txBody>
      </p:sp>
    </p:spTree>
    <p:extLst>
      <p:ext uri="{BB962C8B-B14F-4D97-AF65-F5344CB8AC3E}">
        <p14:creationId xmlns:p14="http://schemas.microsoft.com/office/powerpoint/2010/main" val="3730688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3CACB2F-66CB-45BB-9ABA-29F93321EEC2}" type="slidenum">
              <a:rPr lang="en-US" smtClean="0"/>
              <a:t>22</a:t>
            </a:fld>
            <a:endParaRPr lang="en-US"/>
          </a:p>
        </p:txBody>
      </p:sp>
    </p:spTree>
    <p:extLst>
      <p:ext uri="{BB962C8B-B14F-4D97-AF65-F5344CB8AC3E}">
        <p14:creationId xmlns:p14="http://schemas.microsoft.com/office/powerpoint/2010/main" val="3223320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23</a:t>
            </a:fld>
            <a:endParaRPr lang="en-US"/>
          </a:p>
        </p:txBody>
      </p:sp>
    </p:spTree>
    <p:extLst>
      <p:ext uri="{BB962C8B-B14F-4D97-AF65-F5344CB8AC3E}">
        <p14:creationId xmlns:p14="http://schemas.microsoft.com/office/powerpoint/2010/main" val="1712856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 Do we need gas testing for non open flame hot work in a non classified area.</a:t>
            </a:r>
          </a:p>
          <a:p>
            <a:endParaRPr lang="en-US"/>
          </a:p>
          <a:p>
            <a:r>
              <a:rPr lang="en-US" b="1"/>
              <a:t>3 PM</a:t>
            </a:r>
          </a:p>
        </p:txBody>
      </p:sp>
      <p:sp>
        <p:nvSpPr>
          <p:cNvPr id="4" name="Slide Number Placeholder 3"/>
          <p:cNvSpPr>
            <a:spLocks noGrp="1"/>
          </p:cNvSpPr>
          <p:nvPr>
            <p:ph type="sldNum" sz="quarter" idx="5"/>
          </p:nvPr>
        </p:nvSpPr>
        <p:spPr/>
        <p:txBody>
          <a:bodyPr/>
          <a:lstStyle/>
          <a:p>
            <a:fld id="{43CACB2F-66CB-45BB-9ABA-29F93321EEC2}" type="slidenum">
              <a:rPr lang="en-US" smtClean="0"/>
              <a:t>24</a:t>
            </a:fld>
            <a:endParaRPr lang="en-US"/>
          </a:p>
        </p:txBody>
      </p:sp>
    </p:spTree>
    <p:extLst>
      <p:ext uri="{BB962C8B-B14F-4D97-AF65-F5344CB8AC3E}">
        <p14:creationId xmlns:p14="http://schemas.microsoft.com/office/powerpoint/2010/main" val="1536015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gas testing must be AFTER isolation and BEFORE hot work permit issued and within 50 ft radius</a:t>
            </a:r>
          </a:p>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25</a:t>
            </a:fld>
            <a:endParaRPr lang="en-US"/>
          </a:p>
        </p:txBody>
      </p:sp>
    </p:spTree>
    <p:extLst>
      <p:ext uri="{BB962C8B-B14F-4D97-AF65-F5344CB8AC3E}">
        <p14:creationId xmlns:p14="http://schemas.microsoft.com/office/powerpoint/2010/main" val="778570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CACB2F-66CB-45BB-9ABA-29F93321EEC2}" type="slidenum">
              <a:rPr lang="en-US" smtClean="0"/>
              <a:t>27</a:t>
            </a:fld>
            <a:endParaRPr lang="en-US"/>
          </a:p>
        </p:txBody>
      </p:sp>
    </p:spTree>
    <p:extLst>
      <p:ext uri="{BB962C8B-B14F-4D97-AF65-F5344CB8AC3E}">
        <p14:creationId xmlns:p14="http://schemas.microsoft.com/office/powerpoint/2010/main" val="575151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CACB2F-66CB-45BB-9ABA-29F93321EEC2}" type="slidenum">
              <a:rPr lang="en-US" smtClean="0"/>
              <a:t>28</a:t>
            </a:fld>
            <a:endParaRPr lang="en-US"/>
          </a:p>
        </p:txBody>
      </p:sp>
    </p:spTree>
    <p:extLst>
      <p:ext uri="{BB962C8B-B14F-4D97-AF65-F5344CB8AC3E}">
        <p14:creationId xmlns:p14="http://schemas.microsoft.com/office/powerpoint/2010/main" val="291638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3</a:t>
            </a:fld>
            <a:endParaRPr lang="en-US"/>
          </a:p>
        </p:txBody>
      </p:sp>
    </p:spTree>
    <p:extLst>
      <p:ext uri="{BB962C8B-B14F-4D97-AF65-F5344CB8AC3E}">
        <p14:creationId xmlns:p14="http://schemas.microsoft.com/office/powerpoint/2010/main" val="57995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4</a:t>
            </a:fld>
            <a:endParaRPr lang="en-US"/>
          </a:p>
        </p:txBody>
      </p:sp>
    </p:spTree>
    <p:extLst>
      <p:ext uri="{BB962C8B-B14F-4D97-AF65-F5344CB8AC3E}">
        <p14:creationId xmlns:p14="http://schemas.microsoft.com/office/powerpoint/2010/main" val="972693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5</a:t>
            </a:fld>
            <a:endParaRPr lang="en-US"/>
          </a:p>
        </p:txBody>
      </p:sp>
    </p:spTree>
    <p:extLst>
      <p:ext uri="{BB962C8B-B14F-4D97-AF65-F5344CB8AC3E}">
        <p14:creationId xmlns:p14="http://schemas.microsoft.com/office/powerpoint/2010/main" val="1797817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Non-typical open flame hot work – the categorization of the OF Hot Work activities will also depend on the area where the work is conducted.  The same activity may fall as NOF Hot Work in the area where there is no presence of flammable gas while will become an OF Hot Work within the area where there is presence of flammable gas.</a:t>
            </a:r>
          </a:p>
        </p:txBody>
      </p:sp>
      <p:sp>
        <p:nvSpPr>
          <p:cNvPr id="4" name="Slide Number Placeholder 3"/>
          <p:cNvSpPr>
            <a:spLocks noGrp="1"/>
          </p:cNvSpPr>
          <p:nvPr>
            <p:ph type="sldNum" sz="quarter" idx="5"/>
          </p:nvPr>
        </p:nvSpPr>
        <p:spPr/>
        <p:txBody>
          <a:bodyPr/>
          <a:lstStyle/>
          <a:p>
            <a:fld id="{43CACB2F-66CB-45BB-9ABA-29F93321EEC2}" type="slidenum">
              <a:rPr lang="en-US" smtClean="0"/>
              <a:t>6</a:t>
            </a:fld>
            <a:endParaRPr lang="en-US"/>
          </a:p>
        </p:txBody>
      </p:sp>
    </p:spTree>
    <p:extLst>
      <p:ext uri="{BB962C8B-B14F-4D97-AF65-F5344CB8AC3E}">
        <p14:creationId xmlns:p14="http://schemas.microsoft.com/office/powerpoint/2010/main" val="2092577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7</a:t>
            </a:fld>
            <a:endParaRPr lang="en-US"/>
          </a:p>
        </p:txBody>
      </p:sp>
    </p:spTree>
    <p:extLst>
      <p:ext uri="{BB962C8B-B14F-4D97-AF65-F5344CB8AC3E}">
        <p14:creationId xmlns:p14="http://schemas.microsoft.com/office/powerpoint/2010/main" val="1741888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ACB2F-66CB-45BB-9ABA-29F93321EEC2}" type="slidenum">
              <a:rPr lang="en-US" smtClean="0"/>
              <a:t>8</a:t>
            </a:fld>
            <a:endParaRPr lang="en-US"/>
          </a:p>
        </p:txBody>
      </p:sp>
    </p:spTree>
    <p:extLst>
      <p:ext uri="{BB962C8B-B14F-4D97-AF65-F5344CB8AC3E}">
        <p14:creationId xmlns:p14="http://schemas.microsoft.com/office/powerpoint/2010/main" val="153339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best alternatives available is to do most or all hot work in the fab shop </a:t>
            </a:r>
          </a:p>
          <a:p>
            <a:r>
              <a:rPr lang="en-US"/>
              <a:t>Use the hierarchy of controls</a:t>
            </a:r>
          </a:p>
          <a:p>
            <a:endParaRPr lang="en-US"/>
          </a:p>
          <a:p>
            <a:r>
              <a:rPr lang="en-US" b="1"/>
              <a:t>30 MIN</a:t>
            </a:r>
          </a:p>
        </p:txBody>
      </p:sp>
      <p:sp>
        <p:nvSpPr>
          <p:cNvPr id="4" name="Slide Number Placeholder 3"/>
          <p:cNvSpPr>
            <a:spLocks noGrp="1"/>
          </p:cNvSpPr>
          <p:nvPr>
            <p:ph type="sldNum" sz="quarter" idx="5"/>
          </p:nvPr>
        </p:nvSpPr>
        <p:spPr/>
        <p:txBody>
          <a:bodyPr/>
          <a:lstStyle/>
          <a:p>
            <a:fld id="{43CACB2F-66CB-45BB-9ABA-29F93321EEC2}" type="slidenum">
              <a:rPr lang="en-US" smtClean="0"/>
              <a:t>9</a:t>
            </a:fld>
            <a:endParaRPr lang="en-US"/>
          </a:p>
        </p:txBody>
      </p:sp>
    </p:spTree>
    <p:extLst>
      <p:ext uri="{BB962C8B-B14F-4D97-AF65-F5344CB8AC3E}">
        <p14:creationId xmlns:p14="http://schemas.microsoft.com/office/powerpoint/2010/main" val="222744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58141" y="832556"/>
            <a:ext cx="1627719" cy="1476635"/>
          </a:xfrm>
          <a:prstGeom prst="rect">
            <a:avLst/>
          </a:prstGeom>
        </p:spPr>
      </p:pic>
      <p:sp>
        <p:nvSpPr>
          <p:cNvPr id="2" name="Title 1"/>
          <p:cNvSpPr>
            <a:spLocks noGrp="1"/>
          </p:cNvSpPr>
          <p:nvPr userDrawn="1">
            <p:ph type="ctrTitle" hasCustomPrompt="1"/>
          </p:nvPr>
        </p:nvSpPr>
        <p:spPr>
          <a:xfrm>
            <a:off x="914400" y="2286141"/>
            <a:ext cx="7315200" cy="1624362"/>
          </a:xfrm>
        </p:spPr>
        <p:txBody>
          <a:bodyPr lIns="0" rIns="0" anchor="t">
            <a:noAutofit/>
          </a:bodyPr>
          <a:lstStyle>
            <a:lvl1pPr>
              <a:lnSpc>
                <a:spcPct val="90000"/>
              </a:lnSpc>
              <a:defRPr sz="4400" b="1" baseline="0">
                <a:solidFill>
                  <a:schemeClr val="bg2"/>
                </a:solidFill>
              </a:defRPr>
            </a:lvl1pPr>
          </a:lstStyle>
          <a:p>
            <a:r>
              <a:rPr lang="en-US"/>
              <a:t>Click to edit </a:t>
            </a:r>
            <a:br>
              <a:rPr lang="en-US"/>
            </a:br>
            <a:r>
              <a:rPr lang="en-US"/>
              <a:t>master title style</a:t>
            </a:r>
          </a:p>
        </p:txBody>
      </p:sp>
      <p:sp>
        <p:nvSpPr>
          <p:cNvPr id="3" name="Subtitle 2"/>
          <p:cNvSpPr>
            <a:spLocks noGrp="1"/>
          </p:cNvSpPr>
          <p:nvPr userDrawn="1">
            <p:ph type="subTitle" idx="1" hasCustomPrompt="1"/>
          </p:nvPr>
        </p:nvSpPr>
        <p:spPr>
          <a:xfrm>
            <a:off x="914400" y="3941497"/>
            <a:ext cx="7315200" cy="1636581"/>
          </a:xfrm>
        </p:spPr>
        <p:txBody>
          <a:bodyPr lIns="0" rIns="0">
            <a:noAutofit/>
          </a:bodyPr>
          <a:lstStyle>
            <a:lvl1pPr marL="0" indent="0" algn="ctr">
              <a:spcBef>
                <a:spcPts val="0"/>
              </a:spcBef>
              <a:buNone/>
              <a:defRPr sz="1400" b="0" i="0" baseline="0">
                <a:solidFill>
                  <a:schemeClr val="bg2"/>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US"/>
              <a:t>Presenter, title, date</a:t>
            </a:r>
          </a:p>
        </p:txBody>
      </p:sp>
      <p:sp>
        <p:nvSpPr>
          <p:cNvPr id="7" name="TextBox 6">
            <a:extLst>
              <a:ext uri="{FF2B5EF4-FFF2-40B4-BE49-F238E27FC236}">
                <a16:creationId xmlns:a16="http://schemas.microsoft.com/office/drawing/2014/main" id="{67F77729-35B0-4F9F-B36F-5D9F2563B3EE}"/>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prstClr val="black"/>
                </a:solidFill>
              </a:rPr>
              <a:t>© 2019 Chevron – 10/01/19</a:t>
            </a:r>
          </a:p>
        </p:txBody>
      </p:sp>
    </p:spTree>
    <p:extLst>
      <p:ext uri="{BB962C8B-B14F-4D97-AF65-F5344CB8AC3E}">
        <p14:creationId xmlns:p14="http://schemas.microsoft.com/office/powerpoint/2010/main" val="426660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image lef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564945" y="1327150"/>
            <a:ext cx="4167894" cy="4934012"/>
          </a:xfrm>
          <a:solidFill>
            <a:srgbClr val="0B2D71"/>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03225" y="1327150"/>
            <a:ext cx="4168776"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232935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ontent with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9144000" cy="6858000"/>
          </a:xfrm>
          <a:solidFill>
            <a:schemeClr val="bg1">
              <a:lumMod val="95000"/>
            </a:schemeClr>
          </a:solidFill>
        </p:spPr>
        <p:txBody>
          <a:bodyPr/>
          <a:lstStyle>
            <a:lvl1pPr marL="0" indent="0">
              <a:buNone/>
              <a:defRPr>
                <a:solidFill>
                  <a:schemeClr val="tx1"/>
                </a:solidFill>
              </a:defRPr>
            </a:lvl1pPr>
          </a:lstStyle>
          <a:p>
            <a:r>
              <a:rPr lang="en-US"/>
              <a:t>Drag picture to placeholder or click icon to add</a:t>
            </a:r>
          </a:p>
        </p:txBody>
      </p:sp>
      <p:sp>
        <p:nvSpPr>
          <p:cNvPr id="3" name="Content Placeholder 2"/>
          <p:cNvSpPr>
            <a:spLocks noGrp="1"/>
          </p:cNvSpPr>
          <p:nvPr>
            <p:ph idx="1" hasCustomPrompt="1"/>
          </p:nvPr>
        </p:nvSpPr>
        <p:spPr>
          <a:xfrm>
            <a:off x="411687" y="1052694"/>
            <a:ext cx="8320628" cy="4752612"/>
          </a:xfrm>
        </p:spPr>
        <p:txBody>
          <a:bodyPr anchor="ctr"/>
          <a:lstStyle>
            <a:lvl1pPr marL="0" indent="0" algn="ctr">
              <a:spcBef>
                <a:spcPts val="1008"/>
              </a:spcBef>
              <a:buNone/>
              <a:defRPr sz="3400" b="1">
                <a:solidFill>
                  <a:schemeClr val="bg1"/>
                </a:solidFill>
              </a:defRPr>
            </a:lvl1pPr>
            <a:lvl2pPr marL="288056" indent="-144028">
              <a:defRPr/>
            </a:lvl2pPr>
          </a:lstStyle>
          <a:p>
            <a:pPr lvl="0"/>
            <a:r>
              <a:rPr lang="en-US"/>
              <a:t>click to edit master text styles</a:t>
            </a:r>
          </a:p>
        </p:txBody>
      </p:sp>
    </p:spTree>
    <p:extLst>
      <p:ext uri="{BB962C8B-B14F-4D97-AF65-F5344CB8AC3E}">
        <p14:creationId xmlns:p14="http://schemas.microsoft.com/office/powerpoint/2010/main" val="237116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693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605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1" y="2660923"/>
            <a:ext cx="7772400" cy="1362075"/>
          </a:xfrm>
        </p:spPr>
        <p:txBody>
          <a:bodyPr anchor="t"/>
          <a:lstStyle>
            <a:lvl1pPr algn="ctr">
              <a:defRPr sz="3000" b="1" cap="none">
                <a:solidFill>
                  <a:schemeClr val="bg2"/>
                </a:solidFill>
              </a:defRPr>
            </a:lvl1pPr>
          </a:lstStyle>
          <a:p>
            <a:r>
              <a:rPr lang="en-US"/>
              <a:t>Click to edit master title style</a:t>
            </a:r>
          </a:p>
        </p:txBody>
      </p:sp>
      <p:sp>
        <p:nvSpPr>
          <p:cNvPr id="3" name="Text Placeholder 2"/>
          <p:cNvSpPr>
            <a:spLocks noGrp="1"/>
          </p:cNvSpPr>
          <p:nvPr>
            <p:ph type="body" idx="1"/>
          </p:nvPr>
        </p:nvSpPr>
        <p:spPr>
          <a:xfrm>
            <a:off x="685801" y="2327524"/>
            <a:ext cx="7772400" cy="420533"/>
          </a:xfrm>
        </p:spPr>
        <p:txBody>
          <a:bodyPr anchor="t"/>
          <a:lstStyle>
            <a:lvl1pPr marL="0" indent="0" algn="ctr">
              <a:buNone/>
              <a:defRPr sz="1700" b="1">
                <a:solidFill>
                  <a:schemeClr val="tx2"/>
                </a:solidFill>
              </a:defRPr>
            </a:lvl1pPr>
            <a:lvl2pPr marL="384074" indent="0">
              <a:buNone/>
              <a:defRPr sz="1500">
                <a:solidFill>
                  <a:schemeClr val="tx1">
                    <a:tint val="75000"/>
                  </a:schemeClr>
                </a:solidFill>
              </a:defRPr>
            </a:lvl2pPr>
            <a:lvl3pPr marL="768148" indent="0">
              <a:buNone/>
              <a:defRPr sz="1300">
                <a:solidFill>
                  <a:schemeClr val="tx1">
                    <a:tint val="75000"/>
                  </a:schemeClr>
                </a:solidFill>
              </a:defRPr>
            </a:lvl3pPr>
            <a:lvl4pPr marL="1152220" indent="0">
              <a:buNone/>
              <a:defRPr sz="1200">
                <a:solidFill>
                  <a:schemeClr val="tx1">
                    <a:tint val="75000"/>
                  </a:schemeClr>
                </a:solidFill>
              </a:defRPr>
            </a:lvl4pPr>
            <a:lvl5pPr marL="1536294" indent="0">
              <a:buNone/>
              <a:defRPr sz="1200">
                <a:solidFill>
                  <a:schemeClr val="tx1">
                    <a:tint val="75000"/>
                  </a:schemeClr>
                </a:solidFill>
              </a:defRPr>
            </a:lvl5pPr>
            <a:lvl6pPr marL="1920368" indent="0">
              <a:buNone/>
              <a:defRPr sz="1200">
                <a:solidFill>
                  <a:schemeClr val="tx1">
                    <a:tint val="75000"/>
                  </a:schemeClr>
                </a:solidFill>
              </a:defRPr>
            </a:lvl6pPr>
            <a:lvl7pPr marL="2304442" indent="0">
              <a:buNone/>
              <a:defRPr sz="1200">
                <a:solidFill>
                  <a:schemeClr val="tx1">
                    <a:tint val="75000"/>
                  </a:schemeClr>
                </a:solidFill>
              </a:defRPr>
            </a:lvl7pPr>
            <a:lvl8pPr marL="2688516" indent="0">
              <a:buNone/>
              <a:defRPr sz="1200">
                <a:solidFill>
                  <a:schemeClr val="tx1">
                    <a:tint val="75000"/>
                  </a:schemeClr>
                </a:solidFill>
              </a:defRPr>
            </a:lvl8pPr>
            <a:lvl9pPr marL="3072588"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23235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288056" indent="-14402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285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4857"/>
            <a:ext cx="4038600" cy="4926142"/>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4857"/>
            <a:ext cx="4038600" cy="4926142"/>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0173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ith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09222" y="1327150"/>
            <a:ext cx="4164079" cy="4934012"/>
          </a:xfrm>
          <a:solidFill>
            <a:schemeClr val="tx2"/>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568649" y="1327150"/>
            <a:ext cx="4166129"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2984476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with image lef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564945" y="1327150"/>
            <a:ext cx="4167894" cy="4934012"/>
          </a:xfrm>
          <a:solidFill>
            <a:srgbClr val="0B2D71"/>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03225" y="1327150"/>
            <a:ext cx="4168776"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1628903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481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left with image rev">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2141" y="832556"/>
            <a:ext cx="1627719" cy="1476634"/>
          </a:xfrm>
          <a:prstGeom prst="rect">
            <a:avLst/>
          </a:prstGeom>
        </p:spPr>
      </p:pic>
      <p:sp>
        <p:nvSpPr>
          <p:cNvPr id="2" name="Title 1"/>
          <p:cNvSpPr>
            <a:spLocks noGrp="1"/>
          </p:cNvSpPr>
          <p:nvPr userDrawn="1">
            <p:ph type="ctrTitle" hasCustomPrompt="1"/>
          </p:nvPr>
        </p:nvSpPr>
        <p:spPr>
          <a:xfrm>
            <a:off x="1" y="2241812"/>
            <a:ext cx="4572000" cy="1470025"/>
          </a:xfrm>
        </p:spPr>
        <p:txBody>
          <a:bodyPr lIns="182871" rIns="182871">
            <a:noAutofit/>
          </a:bodyPr>
          <a:lstStyle>
            <a:lvl1pPr>
              <a:lnSpc>
                <a:spcPct val="90000"/>
              </a:lnSpc>
              <a:defRPr sz="4400" b="1">
                <a:solidFill>
                  <a:schemeClr val="bg1"/>
                </a:solidFill>
              </a:defRPr>
            </a:lvl1pPr>
          </a:lstStyle>
          <a:p>
            <a:r>
              <a:rPr lang="en-US"/>
              <a:t>Presentation title goes here</a:t>
            </a:r>
          </a:p>
        </p:txBody>
      </p:sp>
      <p:sp>
        <p:nvSpPr>
          <p:cNvPr id="3" name="Subtitle 2"/>
          <p:cNvSpPr>
            <a:spLocks noGrp="1"/>
          </p:cNvSpPr>
          <p:nvPr userDrawn="1">
            <p:ph type="subTitle" idx="1" hasCustomPrompt="1"/>
          </p:nvPr>
        </p:nvSpPr>
        <p:spPr>
          <a:xfrm>
            <a:off x="1" y="3690974"/>
            <a:ext cx="4572000" cy="963828"/>
          </a:xfrm>
        </p:spPr>
        <p:txBody>
          <a:bodyPr lIns="182871" rIns="182871">
            <a:noAutofit/>
          </a:bodyPr>
          <a:lstStyle>
            <a:lvl1pPr marL="0" indent="0" algn="ctr">
              <a:spcBef>
                <a:spcPts val="0"/>
              </a:spcBef>
              <a:buNone/>
              <a:defRPr sz="1400" b="0" i="0" baseline="0">
                <a:solidFill>
                  <a:schemeClr val="bg1"/>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US"/>
              <a:t>Presenter, title, date</a:t>
            </a:r>
          </a:p>
        </p:txBody>
      </p:sp>
      <p:sp>
        <p:nvSpPr>
          <p:cNvPr id="7" name="TextBox 6">
            <a:extLst>
              <a:ext uri="{FF2B5EF4-FFF2-40B4-BE49-F238E27FC236}">
                <a16:creationId xmlns:a16="http://schemas.microsoft.com/office/drawing/2014/main" id="{3A55326B-CF7D-468C-8C02-3A69FA363953}"/>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schemeClr val="bg1"/>
                </a:solidFill>
              </a:rPr>
              <a:t>© 2019 Chevron – 10/01/19</a:t>
            </a:r>
          </a:p>
        </p:txBody>
      </p:sp>
    </p:spTree>
    <p:extLst>
      <p:ext uri="{BB962C8B-B14F-4D97-AF65-F5344CB8AC3E}">
        <p14:creationId xmlns:p14="http://schemas.microsoft.com/office/powerpoint/2010/main" val="1453087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951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1" y="2660923"/>
            <a:ext cx="7772400" cy="1362075"/>
          </a:xfrm>
        </p:spPr>
        <p:txBody>
          <a:bodyPr anchor="t"/>
          <a:lstStyle>
            <a:lvl1pPr algn="ctr">
              <a:defRPr sz="3000" b="1" cap="none">
                <a:solidFill>
                  <a:schemeClr val="bg2"/>
                </a:solidFill>
              </a:defRPr>
            </a:lvl1pPr>
          </a:lstStyle>
          <a:p>
            <a:r>
              <a:rPr lang="en-US"/>
              <a:t>Click to edit master title style</a:t>
            </a:r>
          </a:p>
        </p:txBody>
      </p:sp>
      <p:sp>
        <p:nvSpPr>
          <p:cNvPr id="3" name="Text Placeholder 2"/>
          <p:cNvSpPr>
            <a:spLocks noGrp="1"/>
          </p:cNvSpPr>
          <p:nvPr>
            <p:ph type="body" idx="1"/>
          </p:nvPr>
        </p:nvSpPr>
        <p:spPr>
          <a:xfrm>
            <a:off x="685801" y="2327524"/>
            <a:ext cx="7772400" cy="420533"/>
          </a:xfrm>
        </p:spPr>
        <p:txBody>
          <a:bodyPr anchor="t"/>
          <a:lstStyle>
            <a:lvl1pPr marL="0" indent="0" algn="ctr">
              <a:buNone/>
              <a:defRPr sz="1700" b="1">
                <a:solidFill>
                  <a:schemeClr val="tx2"/>
                </a:solidFill>
              </a:defRPr>
            </a:lvl1pPr>
            <a:lvl2pPr marL="384074" indent="0">
              <a:buNone/>
              <a:defRPr sz="1500">
                <a:solidFill>
                  <a:schemeClr val="tx1">
                    <a:tint val="75000"/>
                  </a:schemeClr>
                </a:solidFill>
              </a:defRPr>
            </a:lvl2pPr>
            <a:lvl3pPr marL="768148" indent="0">
              <a:buNone/>
              <a:defRPr sz="1300">
                <a:solidFill>
                  <a:schemeClr val="tx1">
                    <a:tint val="75000"/>
                  </a:schemeClr>
                </a:solidFill>
              </a:defRPr>
            </a:lvl3pPr>
            <a:lvl4pPr marL="1152220" indent="0">
              <a:buNone/>
              <a:defRPr sz="1200">
                <a:solidFill>
                  <a:schemeClr val="tx1">
                    <a:tint val="75000"/>
                  </a:schemeClr>
                </a:solidFill>
              </a:defRPr>
            </a:lvl4pPr>
            <a:lvl5pPr marL="1536294" indent="0">
              <a:buNone/>
              <a:defRPr sz="1200">
                <a:solidFill>
                  <a:schemeClr val="tx1">
                    <a:tint val="75000"/>
                  </a:schemeClr>
                </a:solidFill>
              </a:defRPr>
            </a:lvl5pPr>
            <a:lvl6pPr marL="1920368" indent="0">
              <a:buNone/>
              <a:defRPr sz="1200">
                <a:solidFill>
                  <a:schemeClr val="tx1">
                    <a:tint val="75000"/>
                  </a:schemeClr>
                </a:solidFill>
              </a:defRPr>
            </a:lvl6pPr>
            <a:lvl7pPr marL="2304442" indent="0">
              <a:buNone/>
              <a:defRPr sz="1200">
                <a:solidFill>
                  <a:schemeClr val="tx1">
                    <a:tint val="75000"/>
                  </a:schemeClr>
                </a:solidFill>
              </a:defRPr>
            </a:lvl7pPr>
            <a:lvl8pPr marL="2688516" indent="0">
              <a:buNone/>
              <a:defRPr sz="1200">
                <a:solidFill>
                  <a:schemeClr val="tx1">
                    <a:tint val="75000"/>
                  </a:schemeClr>
                </a:solidFill>
              </a:defRPr>
            </a:lvl8pPr>
            <a:lvl9pPr marL="3072588"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3037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288056" indent="-14402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208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4857"/>
            <a:ext cx="4038600" cy="4926142"/>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4857"/>
            <a:ext cx="4038600" cy="4926142"/>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287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chart">
    <p:spTree>
      <p:nvGrpSpPr>
        <p:cNvPr id="1" name=""/>
        <p:cNvGrpSpPr/>
        <p:nvPr/>
      </p:nvGrpSpPr>
      <p:grpSpPr>
        <a:xfrm>
          <a:off x="0" y="0"/>
          <a:ext cx="0" cy="0"/>
          <a:chOff x="0" y="0"/>
          <a:chExt cx="0" cy="0"/>
        </a:xfrm>
      </p:grpSpPr>
      <p:sp>
        <p:nvSpPr>
          <p:cNvPr id="5" name="Rectangle 4"/>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26165"/>
            <a:ext cx="4038600" cy="4919071"/>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26165"/>
            <a:ext cx="4038600" cy="4919071"/>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683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Rectangle 3"/>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403224" y="1327150"/>
            <a:ext cx="8321040" cy="4914900"/>
          </a:xfrm>
        </p:spPr>
        <p:txBody>
          <a:bodyPr/>
          <a:lstStyle>
            <a:lvl1pPr marL="0" indent="0">
              <a:buNone/>
              <a:defRPr/>
            </a:lvl1pPr>
          </a:lstStyle>
          <a:p>
            <a:endParaRPr lang="en-US"/>
          </a:p>
        </p:txBody>
      </p:sp>
    </p:spTree>
    <p:extLst>
      <p:ext uri="{BB962C8B-B14F-4D97-AF65-F5344CB8AC3E}">
        <p14:creationId xmlns:p14="http://schemas.microsoft.com/office/powerpoint/2010/main" val="2817049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ith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09222" y="1327150"/>
            <a:ext cx="4164079" cy="4934012"/>
          </a:xfrm>
          <a:solidFill>
            <a:schemeClr val="tx2"/>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568649" y="1327150"/>
            <a:ext cx="4166129"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2385381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with image lef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564945" y="1327150"/>
            <a:ext cx="4167894" cy="4934012"/>
          </a:xfrm>
          <a:solidFill>
            <a:srgbClr val="0B2D71"/>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03225" y="1327150"/>
            <a:ext cx="4168776"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1610285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content with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9144000" cy="6858000"/>
          </a:xfrm>
          <a:solidFill>
            <a:schemeClr val="bg1">
              <a:lumMod val="95000"/>
            </a:schemeClr>
          </a:solidFill>
        </p:spPr>
        <p:txBody>
          <a:bodyPr/>
          <a:lstStyle>
            <a:lvl1pPr marL="0" indent="0">
              <a:buNone/>
              <a:defRPr>
                <a:solidFill>
                  <a:schemeClr val="tx1"/>
                </a:solidFill>
              </a:defRPr>
            </a:lvl1pPr>
          </a:lstStyle>
          <a:p>
            <a:r>
              <a:rPr lang="en-US"/>
              <a:t>Drag picture to placeholder or click icon to add</a:t>
            </a:r>
          </a:p>
        </p:txBody>
      </p:sp>
      <p:sp>
        <p:nvSpPr>
          <p:cNvPr id="3" name="Content Placeholder 2"/>
          <p:cNvSpPr>
            <a:spLocks noGrp="1"/>
          </p:cNvSpPr>
          <p:nvPr>
            <p:ph idx="1" hasCustomPrompt="1"/>
          </p:nvPr>
        </p:nvSpPr>
        <p:spPr>
          <a:xfrm>
            <a:off x="411687" y="1052694"/>
            <a:ext cx="8320628" cy="4752612"/>
          </a:xfrm>
        </p:spPr>
        <p:txBody>
          <a:bodyPr anchor="ctr"/>
          <a:lstStyle>
            <a:lvl1pPr marL="0" indent="0" algn="ctr">
              <a:spcBef>
                <a:spcPts val="1008"/>
              </a:spcBef>
              <a:buNone/>
              <a:defRPr sz="3400" b="1">
                <a:solidFill>
                  <a:schemeClr val="bg1"/>
                </a:solidFill>
              </a:defRPr>
            </a:lvl1pPr>
            <a:lvl2pPr marL="288056" indent="-144028">
              <a:defRPr/>
            </a:lvl2pPr>
          </a:lstStyle>
          <a:p>
            <a:pPr lvl="0"/>
            <a:r>
              <a:rPr lang="en-US"/>
              <a:t>click to edit master text styles</a:t>
            </a:r>
          </a:p>
        </p:txBody>
      </p:sp>
    </p:spTree>
    <p:extLst>
      <p:ext uri="{BB962C8B-B14F-4D97-AF65-F5344CB8AC3E}">
        <p14:creationId xmlns:p14="http://schemas.microsoft.com/office/powerpoint/2010/main" val="3822532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5176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4_cover right with image">
    <p:bg>
      <p:bgPr>
        <a:solidFill>
          <a:srgbClr val="0B2D71"/>
        </a:solidFill>
        <a:effectLst/>
      </p:bgPr>
    </p:bg>
    <p:spTree>
      <p:nvGrpSpPr>
        <p:cNvPr id="1" name=""/>
        <p:cNvGrpSpPr/>
        <p:nvPr/>
      </p:nvGrpSpPr>
      <p:grpSpPr>
        <a:xfrm>
          <a:off x="0" y="0"/>
          <a:ext cx="0" cy="0"/>
          <a:chOff x="0" y="0"/>
          <a:chExt cx="0" cy="0"/>
        </a:xfrm>
      </p:grpSpPr>
      <p:pic>
        <p:nvPicPr>
          <p:cNvPr id="10" name="Picture 9" descr="A picture containing person, woman, outdoor, building&#10;&#10;Description automatically generated">
            <a:extLst>
              <a:ext uri="{FF2B5EF4-FFF2-40B4-BE49-F238E27FC236}">
                <a16:creationId xmlns:a16="http://schemas.microsoft.com/office/drawing/2014/main" id="{1018D875-C760-4DCB-A012-988BB037F0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408" t="9098" r="15408" b="13068"/>
          <a:stretch/>
        </p:blipFill>
        <p:spPr>
          <a:xfrm>
            <a:off x="0" y="0"/>
            <a:ext cx="9144000" cy="6858000"/>
          </a:xfrm>
          <a:prstGeom prst="rect">
            <a:avLst/>
          </a:prstGeom>
        </p:spPr>
      </p:pic>
      <p:sp>
        <p:nvSpPr>
          <p:cNvPr id="2" name="Title 1"/>
          <p:cNvSpPr>
            <a:spLocks noGrp="1"/>
          </p:cNvSpPr>
          <p:nvPr userDrawn="1">
            <p:ph type="ctrTitle" hasCustomPrompt="1"/>
          </p:nvPr>
        </p:nvSpPr>
        <p:spPr bwMode="gray">
          <a:xfrm>
            <a:off x="4572000" y="4112484"/>
            <a:ext cx="4572000" cy="1254391"/>
          </a:xfrm>
        </p:spPr>
        <p:txBody>
          <a:bodyPr lIns="219493" rIns="219493">
            <a:noAutofit/>
          </a:bodyPr>
          <a:lstStyle>
            <a:lvl1pPr>
              <a:lnSpc>
                <a:spcPct val="90000"/>
              </a:lnSpc>
              <a:defRPr sz="21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4572000" y="5394960"/>
            <a:ext cx="4572000" cy="963828"/>
          </a:xfrm>
        </p:spPr>
        <p:txBody>
          <a:bodyPr lIns="219493" rIns="219493">
            <a:noAutofit/>
          </a:bodyPr>
          <a:lstStyle>
            <a:lvl1pPr marL="0" indent="0" algn="ctr">
              <a:spcBef>
                <a:spcPts val="0"/>
              </a:spcBef>
              <a:buNone/>
              <a:defRPr sz="1050" b="0" i="0" baseline="0">
                <a:solidFill>
                  <a:schemeClr val="bg1"/>
                </a:solidFill>
              </a:defRPr>
            </a:lvl1pPr>
            <a:lvl2pPr marL="257218" indent="0" algn="ctr">
              <a:buNone/>
              <a:defRPr>
                <a:solidFill>
                  <a:schemeClr val="tx1">
                    <a:tint val="75000"/>
                  </a:schemeClr>
                </a:solidFill>
              </a:defRPr>
            </a:lvl2pPr>
            <a:lvl3pPr marL="514436" indent="0" algn="ctr">
              <a:buNone/>
              <a:defRPr>
                <a:solidFill>
                  <a:schemeClr val="tx1">
                    <a:tint val="75000"/>
                  </a:schemeClr>
                </a:solidFill>
              </a:defRPr>
            </a:lvl3pPr>
            <a:lvl4pPr marL="771653" indent="0" algn="ctr">
              <a:buNone/>
              <a:defRPr>
                <a:solidFill>
                  <a:schemeClr val="tx1">
                    <a:tint val="75000"/>
                  </a:schemeClr>
                </a:solidFill>
              </a:defRPr>
            </a:lvl4pPr>
            <a:lvl5pPr marL="1028872" indent="0" algn="ctr">
              <a:buNone/>
              <a:defRPr>
                <a:solidFill>
                  <a:schemeClr val="tx1">
                    <a:tint val="75000"/>
                  </a:schemeClr>
                </a:solidFill>
              </a:defRPr>
            </a:lvl5pPr>
            <a:lvl6pPr marL="1286090" indent="0" algn="ctr">
              <a:buNone/>
              <a:defRPr>
                <a:solidFill>
                  <a:schemeClr val="tx1">
                    <a:tint val="75000"/>
                  </a:schemeClr>
                </a:solidFill>
              </a:defRPr>
            </a:lvl6pPr>
            <a:lvl7pPr marL="1543307" indent="0" algn="ctr">
              <a:buNone/>
              <a:defRPr>
                <a:solidFill>
                  <a:schemeClr val="tx1">
                    <a:tint val="75000"/>
                  </a:schemeClr>
                </a:solidFill>
              </a:defRPr>
            </a:lvl7pPr>
            <a:lvl8pPr marL="1800525" indent="0" algn="ctr">
              <a:buNone/>
              <a:defRPr>
                <a:solidFill>
                  <a:schemeClr val="tx1">
                    <a:tint val="75000"/>
                  </a:schemeClr>
                </a:solidFill>
              </a:defRPr>
            </a:lvl8pPr>
            <a:lvl9pPr marL="2057744" indent="0" algn="ctr">
              <a:buNone/>
              <a:defRPr>
                <a:solidFill>
                  <a:schemeClr val="tx1">
                    <a:tint val="75000"/>
                  </a:schemeClr>
                </a:solidFill>
              </a:defRPr>
            </a:lvl9pPr>
          </a:lstStyle>
          <a:p>
            <a:r>
              <a:rPr lang="en-US"/>
              <a:t>Presenter, title, date</a:t>
            </a:r>
          </a:p>
        </p:txBody>
      </p:sp>
      <p:sp>
        <p:nvSpPr>
          <p:cNvPr id="9" name="TextBox 8"/>
          <p:cNvSpPr txBox="1"/>
          <p:nvPr userDrawn="1"/>
        </p:nvSpPr>
        <p:spPr bwMode="gray">
          <a:xfrm>
            <a:off x="411482" y="6619860"/>
            <a:ext cx="564257" cy="92333"/>
          </a:xfrm>
          <a:prstGeom prst="rect">
            <a:avLst/>
          </a:prstGeom>
          <a:noFill/>
        </p:spPr>
        <p:txBody>
          <a:bodyPr wrap="none" lIns="0" tIns="0" rIns="0" bIns="0" rtlCol="0">
            <a:spAutoFit/>
          </a:bodyPr>
          <a:lstStyle/>
          <a:p>
            <a:r>
              <a:rPr lang="en-US" sz="600">
                <a:solidFill>
                  <a:schemeClr val="tx1"/>
                </a:solidFill>
                <a:latin typeface="Arial"/>
              </a:rPr>
              <a:t>© 2022 Chevron</a:t>
            </a:r>
          </a:p>
        </p:txBody>
      </p:sp>
      <p:pic>
        <p:nvPicPr>
          <p:cNvPr id="11" name="Picture 10" descr="A close up of text on a black background&#10;&#10;Description automatically generated">
            <a:extLst>
              <a:ext uri="{FF2B5EF4-FFF2-40B4-BE49-F238E27FC236}">
                <a16:creationId xmlns:a16="http://schemas.microsoft.com/office/drawing/2014/main" id="{F82B45F4-FD51-4279-81C5-14A7B2554886}"/>
              </a:ext>
            </a:extLst>
          </p:cNvPr>
          <p:cNvPicPr>
            <a:picLocks noChangeAspect="1"/>
          </p:cNvPicPr>
          <p:nvPr userDrawn="1"/>
        </p:nvPicPr>
        <p:blipFill>
          <a:blip r:embed="rId3"/>
          <a:stretch>
            <a:fillRect/>
          </a:stretch>
        </p:blipFill>
        <p:spPr bwMode="gray">
          <a:xfrm>
            <a:off x="5436669" y="1317001"/>
            <a:ext cx="3071263" cy="2193894"/>
          </a:xfrm>
          <a:prstGeom prst="rect">
            <a:avLst/>
          </a:prstGeom>
        </p:spPr>
      </p:pic>
    </p:spTree>
    <p:extLst>
      <p:ext uri="{BB962C8B-B14F-4D97-AF65-F5344CB8AC3E}">
        <p14:creationId xmlns:p14="http://schemas.microsoft.com/office/powerpoint/2010/main" val="5789761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5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1" y="2660923"/>
            <a:ext cx="7772400" cy="1362075"/>
          </a:xfrm>
        </p:spPr>
        <p:txBody>
          <a:bodyPr anchor="t"/>
          <a:lstStyle>
            <a:lvl1pPr algn="ctr">
              <a:defRPr sz="3000" b="1" cap="none">
                <a:solidFill>
                  <a:schemeClr val="bg2"/>
                </a:solidFill>
              </a:defRPr>
            </a:lvl1pPr>
          </a:lstStyle>
          <a:p>
            <a:r>
              <a:rPr lang="en-US"/>
              <a:t>Click to edit master title style</a:t>
            </a:r>
          </a:p>
        </p:txBody>
      </p:sp>
      <p:sp>
        <p:nvSpPr>
          <p:cNvPr id="3" name="Text Placeholder 2"/>
          <p:cNvSpPr>
            <a:spLocks noGrp="1"/>
          </p:cNvSpPr>
          <p:nvPr>
            <p:ph type="body" idx="1"/>
          </p:nvPr>
        </p:nvSpPr>
        <p:spPr>
          <a:xfrm>
            <a:off x="685801" y="2327524"/>
            <a:ext cx="7772400" cy="420533"/>
          </a:xfrm>
        </p:spPr>
        <p:txBody>
          <a:bodyPr anchor="t"/>
          <a:lstStyle>
            <a:lvl1pPr marL="0" indent="0" algn="ctr">
              <a:buNone/>
              <a:defRPr sz="1700" b="1">
                <a:solidFill>
                  <a:schemeClr val="tx2"/>
                </a:solidFill>
              </a:defRPr>
            </a:lvl1pPr>
            <a:lvl2pPr marL="384074" indent="0">
              <a:buNone/>
              <a:defRPr sz="1500">
                <a:solidFill>
                  <a:schemeClr val="tx1">
                    <a:tint val="75000"/>
                  </a:schemeClr>
                </a:solidFill>
              </a:defRPr>
            </a:lvl2pPr>
            <a:lvl3pPr marL="768148" indent="0">
              <a:buNone/>
              <a:defRPr sz="1300">
                <a:solidFill>
                  <a:schemeClr val="tx1">
                    <a:tint val="75000"/>
                  </a:schemeClr>
                </a:solidFill>
              </a:defRPr>
            </a:lvl3pPr>
            <a:lvl4pPr marL="1152220" indent="0">
              <a:buNone/>
              <a:defRPr sz="1200">
                <a:solidFill>
                  <a:schemeClr val="tx1">
                    <a:tint val="75000"/>
                  </a:schemeClr>
                </a:solidFill>
              </a:defRPr>
            </a:lvl4pPr>
            <a:lvl5pPr marL="1536294" indent="0">
              <a:buNone/>
              <a:defRPr sz="1200">
                <a:solidFill>
                  <a:schemeClr val="tx1">
                    <a:tint val="75000"/>
                  </a:schemeClr>
                </a:solidFill>
              </a:defRPr>
            </a:lvl5pPr>
            <a:lvl6pPr marL="1920368" indent="0">
              <a:buNone/>
              <a:defRPr sz="1200">
                <a:solidFill>
                  <a:schemeClr val="tx1">
                    <a:tint val="75000"/>
                  </a:schemeClr>
                </a:solidFill>
              </a:defRPr>
            </a:lvl6pPr>
            <a:lvl7pPr marL="2304442" indent="0">
              <a:buNone/>
              <a:defRPr sz="1200">
                <a:solidFill>
                  <a:schemeClr val="tx1">
                    <a:tint val="75000"/>
                  </a:schemeClr>
                </a:solidFill>
              </a:defRPr>
            </a:lvl7pPr>
            <a:lvl8pPr marL="2688516" indent="0">
              <a:buNone/>
              <a:defRPr sz="1200">
                <a:solidFill>
                  <a:schemeClr val="tx1">
                    <a:tint val="75000"/>
                  </a:schemeClr>
                </a:solidFill>
              </a:defRPr>
            </a:lvl8pPr>
            <a:lvl9pPr marL="3072588"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6634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288056" indent="-14402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319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4857"/>
            <a:ext cx="4038600" cy="4926142"/>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4857"/>
            <a:ext cx="4038600" cy="4926142"/>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163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chart">
    <p:spTree>
      <p:nvGrpSpPr>
        <p:cNvPr id="1" name=""/>
        <p:cNvGrpSpPr/>
        <p:nvPr/>
      </p:nvGrpSpPr>
      <p:grpSpPr>
        <a:xfrm>
          <a:off x="0" y="0"/>
          <a:ext cx="0" cy="0"/>
          <a:chOff x="0" y="0"/>
          <a:chExt cx="0" cy="0"/>
        </a:xfrm>
      </p:grpSpPr>
      <p:sp>
        <p:nvSpPr>
          <p:cNvPr id="5" name="Rectangle 4"/>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26165"/>
            <a:ext cx="4038600" cy="4919071"/>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26165"/>
            <a:ext cx="4038600" cy="4919071"/>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70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Rectangle 3"/>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403224" y="1327150"/>
            <a:ext cx="8321040" cy="4914900"/>
          </a:xfrm>
        </p:spPr>
        <p:txBody>
          <a:bodyPr/>
          <a:lstStyle>
            <a:lvl1pPr marL="0" indent="0">
              <a:buNone/>
              <a:defRPr/>
            </a:lvl1pPr>
          </a:lstStyle>
          <a:p>
            <a:endParaRPr lang="en-US"/>
          </a:p>
        </p:txBody>
      </p:sp>
    </p:spTree>
    <p:extLst>
      <p:ext uri="{BB962C8B-B14F-4D97-AF65-F5344CB8AC3E}">
        <p14:creationId xmlns:p14="http://schemas.microsoft.com/office/powerpoint/2010/main" val="1166725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with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09222" y="1327150"/>
            <a:ext cx="4164079" cy="4934012"/>
          </a:xfrm>
          <a:solidFill>
            <a:schemeClr val="tx2"/>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568649" y="1327150"/>
            <a:ext cx="4166129"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3299981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with image lef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564945" y="1327150"/>
            <a:ext cx="4167894" cy="4934012"/>
          </a:xfrm>
          <a:solidFill>
            <a:srgbClr val="0B2D71"/>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03225" y="1327150"/>
            <a:ext cx="4168776"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296848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content with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9144000" cy="6858000"/>
          </a:xfrm>
          <a:solidFill>
            <a:schemeClr val="bg1">
              <a:lumMod val="95000"/>
            </a:schemeClr>
          </a:solidFill>
        </p:spPr>
        <p:txBody>
          <a:bodyPr/>
          <a:lstStyle>
            <a:lvl1pPr marL="0" indent="0">
              <a:buNone/>
              <a:defRPr>
                <a:solidFill>
                  <a:schemeClr val="tx1"/>
                </a:solidFill>
              </a:defRPr>
            </a:lvl1pPr>
          </a:lstStyle>
          <a:p>
            <a:r>
              <a:rPr lang="en-US"/>
              <a:t>Drag picture to placeholder or click icon to add</a:t>
            </a:r>
          </a:p>
        </p:txBody>
      </p:sp>
      <p:sp>
        <p:nvSpPr>
          <p:cNvPr id="3" name="Content Placeholder 2"/>
          <p:cNvSpPr>
            <a:spLocks noGrp="1"/>
          </p:cNvSpPr>
          <p:nvPr>
            <p:ph idx="1" hasCustomPrompt="1"/>
          </p:nvPr>
        </p:nvSpPr>
        <p:spPr>
          <a:xfrm>
            <a:off x="411687" y="1052694"/>
            <a:ext cx="8320628" cy="4752612"/>
          </a:xfrm>
        </p:spPr>
        <p:txBody>
          <a:bodyPr anchor="ctr"/>
          <a:lstStyle>
            <a:lvl1pPr marL="0" indent="0" algn="ctr">
              <a:spcBef>
                <a:spcPts val="1008"/>
              </a:spcBef>
              <a:buNone/>
              <a:defRPr sz="3400" b="1">
                <a:solidFill>
                  <a:schemeClr val="bg1"/>
                </a:solidFill>
              </a:defRPr>
            </a:lvl1pPr>
            <a:lvl2pPr marL="288056" indent="-144028">
              <a:defRPr/>
            </a:lvl2pPr>
          </a:lstStyle>
          <a:p>
            <a:pPr lvl="0"/>
            <a:r>
              <a:rPr lang="en-US"/>
              <a:t>click to edit master text styles</a:t>
            </a:r>
          </a:p>
        </p:txBody>
      </p:sp>
    </p:spTree>
    <p:extLst>
      <p:ext uri="{BB962C8B-B14F-4D97-AF65-F5344CB8AC3E}">
        <p14:creationId xmlns:p14="http://schemas.microsoft.com/office/powerpoint/2010/main" val="758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47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288056" indent="-14402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403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534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1" y="2660923"/>
            <a:ext cx="7772400" cy="1362075"/>
          </a:xfrm>
        </p:spPr>
        <p:txBody>
          <a:bodyPr anchor="t"/>
          <a:lstStyle>
            <a:lvl1pPr algn="ctr">
              <a:defRPr sz="3000" b="1" cap="none">
                <a:solidFill>
                  <a:schemeClr val="bg2"/>
                </a:solidFill>
              </a:defRPr>
            </a:lvl1pPr>
          </a:lstStyle>
          <a:p>
            <a:r>
              <a:rPr lang="en-US"/>
              <a:t>Click to edit master title style</a:t>
            </a:r>
          </a:p>
        </p:txBody>
      </p:sp>
      <p:sp>
        <p:nvSpPr>
          <p:cNvPr id="3" name="Text Placeholder 2"/>
          <p:cNvSpPr>
            <a:spLocks noGrp="1"/>
          </p:cNvSpPr>
          <p:nvPr>
            <p:ph type="body" idx="1"/>
          </p:nvPr>
        </p:nvSpPr>
        <p:spPr>
          <a:xfrm>
            <a:off x="685801" y="2327524"/>
            <a:ext cx="7772400" cy="420533"/>
          </a:xfrm>
        </p:spPr>
        <p:txBody>
          <a:bodyPr anchor="t"/>
          <a:lstStyle>
            <a:lvl1pPr marL="0" indent="0" algn="ctr">
              <a:buNone/>
              <a:defRPr sz="1700" b="1">
                <a:solidFill>
                  <a:schemeClr val="tx2"/>
                </a:solidFill>
              </a:defRPr>
            </a:lvl1pPr>
            <a:lvl2pPr marL="384074" indent="0">
              <a:buNone/>
              <a:defRPr sz="1500">
                <a:solidFill>
                  <a:schemeClr val="tx1">
                    <a:tint val="75000"/>
                  </a:schemeClr>
                </a:solidFill>
              </a:defRPr>
            </a:lvl2pPr>
            <a:lvl3pPr marL="768148" indent="0">
              <a:buNone/>
              <a:defRPr sz="1300">
                <a:solidFill>
                  <a:schemeClr val="tx1">
                    <a:tint val="75000"/>
                  </a:schemeClr>
                </a:solidFill>
              </a:defRPr>
            </a:lvl3pPr>
            <a:lvl4pPr marL="1152220" indent="0">
              <a:buNone/>
              <a:defRPr sz="1200">
                <a:solidFill>
                  <a:schemeClr val="tx1">
                    <a:tint val="75000"/>
                  </a:schemeClr>
                </a:solidFill>
              </a:defRPr>
            </a:lvl4pPr>
            <a:lvl5pPr marL="1536294" indent="0">
              <a:buNone/>
              <a:defRPr sz="1200">
                <a:solidFill>
                  <a:schemeClr val="tx1">
                    <a:tint val="75000"/>
                  </a:schemeClr>
                </a:solidFill>
              </a:defRPr>
            </a:lvl5pPr>
            <a:lvl6pPr marL="1920368" indent="0">
              <a:buNone/>
              <a:defRPr sz="1200">
                <a:solidFill>
                  <a:schemeClr val="tx1">
                    <a:tint val="75000"/>
                  </a:schemeClr>
                </a:solidFill>
              </a:defRPr>
            </a:lvl6pPr>
            <a:lvl7pPr marL="2304442" indent="0">
              <a:buNone/>
              <a:defRPr sz="1200">
                <a:solidFill>
                  <a:schemeClr val="tx1">
                    <a:tint val="75000"/>
                  </a:schemeClr>
                </a:solidFill>
              </a:defRPr>
            </a:lvl7pPr>
            <a:lvl8pPr marL="2688516" indent="0">
              <a:buNone/>
              <a:defRPr sz="1200">
                <a:solidFill>
                  <a:schemeClr val="tx1">
                    <a:tint val="75000"/>
                  </a:schemeClr>
                </a:solidFill>
              </a:defRPr>
            </a:lvl8pPr>
            <a:lvl9pPr marL="3072588"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7786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288056" indent="-14402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040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4857"/>
            <a:ext cx="4038600" cy="4926142"/>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4857"/>
            <a:ext cx="4038600" cy="4926142"/>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179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chart">
    <p:spTree>
      <p:nvGrpSpPr>
        <p:cNvPr id="1" name=""/>
        <p:cNvGrpSpPr/>
        <p:nvPr/>
      </p:nvGrpSpPr>
      <p:grpSpPr>
        <a:xfrm>
          <a:off x="0" y="0"/>
          <a:ext cx="0" cy="0"/>
          <a:chOff x="0" y="0"/>
          <a:chExt cx="0" cy="0"/>
        </a:xfrm>
      </p:grpSpPr>
      <p:sp>
        <p:nvSpPr>
          <p:cNvPr id="5" name="Rectangle 4"/>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26165"/>
            <a:ext cx="4038600" cy="4919071"/>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26165"/>
            <a:ext cx="4038600" cy="4919071"/>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0191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Rectangle 3"/>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403224" y="1327150"/>
            <a:ext cx="8321040" cy="4914900"/>
          </a:xfrm>
        </p:spPr>
        <p:txBody>
          <a:bodyPr/>
          <a:lstStyle>
            <a:lvl1pPr marL="0" indent="0">
              <a:buNone/>
              <a:defRPr/>
            </a:lvl1pPr>
          </a:lstStyle>
          <a:p>
            <a:endParaRPr lang="en-US"/>
          </a:p>
        </p:txBody>
      </p:sp>
    </p:spTree>
    <p:extLst>
      <p:ext uri="{BB962C8B-B14F-4D97-AF65-F5344CB8AC3E}">
        <p14:creationId xmlns:p14="http://schemas.microsoft.com/office/powerpoint/2010/main" val="1658913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with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09222" y="1327150"/>
            <a:ext cx="4164079" cy="4934012"/>
          </a:xfrm>
          <a:solidFill>
            <a:schemeClr val="tx2"/>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568649" y="1327150"/>
            <a:ext cx="4166129"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577963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with image lef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564945" y="1327150"/>
            <a:ext cx="4167894" cy="4934012"/>
          </a:xfrm>
          <a:solidFill>
            <a:srgbClr val="0B2D71"/>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03225" y="1327150"/>
            <a:ext cx="4168776"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4035794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content with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9144000" cy="6858000"/>
          </a:xfrm>
          <a:solidFill>
            <a:schemeClr val="bg1">
              <a:lumMod val="95000"/>
            </a:schemeClr>
          </a:solidFill>
        </p:spPr>
        <p:txBody>
          <a:bodyPr/>
          <a:lstStyle>
            <a:lvl1pPr marL="0" indent="0">
              <a:buNone/>
              <a:defRPr>
                <a:solidFill>
                  <a:schemeClr val="tx1"/>
                </a:solidFill>
              </a:defRPr>
            </a:lvl1pPr>
          </a:lstStyle>
          <a:p>
            <a:r>
              <a:rPr lang="en-US"/>
              <a:t>Drag picture to placeholder or click icon to add</a:t>
            </a:r>
          </a:p>
        </p:txBody>
      </p:sp>
      <p:sp>
        <p:nvSpPr>
          <p:cNvPr id="3" name="Content Placeholder 2"/>
          <p:cNvSpPr>
            <a:spLocks noGrp="1"/>
          </p:cNvSpPr>
          <p:nvPr>
            <p:ph idx="1" hasCustomPrompt="1"/>
          </p:nvPr>
        </p:nvSpPr>
        <p:spPr>
          <a:xfrm>
            <a:off x="411687" y="1052694"/>
            <a:ext cx="8320628" cy="4752612"/>
          </a:xfrm>
        </p:spPr>
        <p:txBody>
          <a:bodyPr anchor="ctr"/>
          <a:lstStyle>
            <a:lvl1pPr marL="0" indent="0" algn="ctr">
              <a:spcBef>
                <a:spcPts val="1008"/>
              </a:spcBef>
              <a:buNone/>
              <a:defRPr sz="3400" b="1">
                <a:solidFill>
                  <a:schemeClr val="bg1"/>
                </a:solidFill>
              </a:defRPr>
            </a:lvl1pPr>
            <a:lvl2pPr marL="288056" indent="-144028">
              <a:defRPr/>
            </a:lvl2pPr>
          </a:lstStyle>
          <a:p>
            <a:pPr lvl="0"/>
            <a:r>
              <a:rPr lang="en-US"/>
              <a:t>click to edit master text styles</a:t>
            </a:r>
          </a:p>
        </p:txBody>
      </p:sp>
    </p:spTree>
    <p:extLst>
      <p:ext uri="{BB962C8B-B14F-4D97-AF65-F5344CB8AC3E}">
        <p14:creationId xmlns:p14="http://schemas.microsoft.com/office/powerpoint/2010/main" val="2328043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8985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288056" indent="-14402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4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267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1" y="2660923"/>
            <a:ext cx="7772400" cy="1362075"/>
          </a:xfrm>
        </p:spPr>
        <p:txBody>
          <a:bodyPr anchor="t"/>
          <a:lstStyle>
            <a:lvl1pPr algn="ctr">
              <a:defRPr sz="3000" b="1" cap="none">
                <a:solidFill>
                  <a:schemeClr val="bg2"/>
                </a:solidFill>
              </a:defRPr>
            </a:lvl1pPr>
          </a:lstStyle>
          <a:p>
            <a:r>
              <a:rPr lang="en-US"/>
              <a:t>Click to edit master title style</a:t>
            </a:r>
          </a:p>
        </p:txBody>
      </p:sp>
      <p:sp>
        <p:nvSpPr>
          <p:cNvPr id="3" name="Text Placeholder 2"/>
          <p:cNvSpPr>
            <a:spLocks noGrp="1"/>
          </p:cNvSpPr>
          <p:nvPr>
            <p:ph type="body" idx="1"/>
          </p:nvPr>
        </p:nvSpPr>
        <p:spPr>
          <a:xfrm>
            <a:off x="685801" y="2327524"/>
            <a:ext cx="7772400" cy="420533"/>
          </a:xfrm>
        </p:spPr>
        <p:txBody>
          <a:bodyPr anchor="t"/>
          <a:lstStyle>
            <a:lvl1pPr marL="0" indent="0" algn="ctr">
              <a:buNone/>
              <a:defRPr sz="1700" b="1">
                <a:solidFill>
                  <a:schemeClr val="tx2"/>
                </a:solidFill>
              </a:defRPr>
            </a:lvl1pPr>
            <a:lvl2pPr marL="384074" indent="0">
              <a:buNone/>
              <a:defRPr sz="1500">
                <a:solidFill>
                  <a:schemeClr val="tx1">
                    <a:tint val="75000"/>
                  </a:schemeClr>
                </a:solidFill>
              </a:defRPr>
            </a:lvl2pPr>
            <a:lvl3pPr marL="768148" indent="0">
              <a:buNone/>
              <a:defRPr sz="1300">
                <a:solidFill>
                  <a:schemeClr val="tx1">
                    <a:tint val="75000"/>
                  </a:schemeClr>
                </a:solidFill>
              </a:defRPr>
            </a:lvl3pPr>
            <a:lvl4pPr marL="1152220" indent="0">
              <a:buNone/>
              <a:defRPr sz="1200">
                <a:solidFill>
                  <a:schemeClr val="tx1">
                    <a:tint val="75000"/>
                  </a:schemeClr>
                </a:solidFill>
              </a:defRPr>
            </a:lvl4pPr>
            <a:lvl5pPr marL="1536294" indent="0">
              <a:buNone/>
              <a:defRPr sz="1200">
                <a:solidFill>
                  <a:schemeClr val="tx1">
                    <a:tint val="75000"/>
                  </a:schemeClr>
                </a:solidFill>
              </a:defRPr>
            </a:lvl5pPr>
            <a:lvl6pPr marL="1920368" indent="0">
              <a:buNone/>
              <a:defRPr sz="1200">
                <a:solidFill>
                  <a:schemeClr val="tx1">
                    <a:tint val="75000"/>
                  </a:schemeClr>
                </a:solidFill>
              </a:defRPr>
            </a:lvl6pPr>
            <a:lvl7pPr marL="2304442" indent="0">
              <a:buNone/>
              <a:defRPr sz="1200">
                <a:solidFill>
                  <a:schemeClr val="tx1">
                    <a:tint val="75000"/>
                  </a:schemeClr>
                </a:solidFill>
              </a:defRPr>
            </a:lvl7pPr>
            <a:lvl8pPr marL="2688516" indent="0">
              <a:buNone/>
              <a:defRPr sz="1200">
                <a:solidFill>
                  <a:schemeClr val="tx1">
                    <a:tint val="75000"/>
                  </a:schemeClr>
                </a:solidFill>
              </a:defRPr>
            </a:lvl8pPr>
            <a:lvl9pPr marL="3072588"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4713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288056" indent="-14402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126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4857"/>
            <a:ext cx="4038600" cy="4926142"/>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4857"/>
            <a:ext cx="4038600" cy="4926142"/>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990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chart">
    <p:spTree>
      <p:nvGrpSpPr>
        <p:cNvPr id="1" name=""/>
        <p:cNvGrpSpPr/>
        <p:nvPr/>
      </p:nvGrpSpPr>
      <p:grpSpPr>
        <a:xfrm>
          <a:off x="0" y="0"/>
          <a:ext cx="0" cy="0"/>
          <a:chOff x="0" y="0"/>
          <a:chExt cx="0" cy="0"/>
        </a:xfrm>
      </p:grpSpPr>
      <p:sp>
        <p:nvSpPr>
          <p:cNvPr id="5" name="Rectangle 4"/>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26165"/>
            <a:ext cx="4038600" cy="4919071"/>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26165"/>
            <a:ext cx="4038600" cy="4919071"/>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211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Rectangle 3"/>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403224" y="1327150"/>
            <a:ext cx="8321040" cy="4914900"/>
          </a:xfrm>
        </p:spPr>
        <p:txBody>
          <a:bodyPr/>
          <a:lstStyle>
            <a:lvl1pPr marL="0" indent="0">
              <a:buNone/>
              <a:defRPr/>
            </a:lvl1pPr>
          </a:lstStyle>
          <a:p>
            <a:endParaRPr lang="en-US"/>
          </a:p>
        </p:txBody>
      </p:sp>
    </p:spTree>
    <p:extLst>
      <p:ext uri="{BB962C8B-B14F-4D97-AF65-F5344CB8AC3E}">
        <p14:creationId xmlns:p14="http://schemas.microsoft.com/office/powerpoint/2010/main" val="2123294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09222" y="1327150"/>
            <a:ext cx="4164079" cy="4934012"/>
          </a:xfrm>
          <a:solidFill>
            <a:schemeClr val="tx2"/>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568649" y="1327150"/>
            <a:ext cx="4166129"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1775088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with image lef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564945" y="1327150"/>
            <a:ext cx="4167894" cy="4934012"/>
          </a:xfrm>
          <a:solidFill>
            <a:srgbClr val="0B2D71"/>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03225" y="1327150"/>
            <a:ext cx="4168776"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1748473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730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4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4857"/>
            <a:ext cx="4038600" cy="4926142"/>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4857"/>
            <a:ext cx="4038600" cy="4926142"/>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6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1" y="2660923"/>
            <a:ext cx="7772400" cy="1362075"/>
          </a:xfrm>
        </p:spPr>
        <p:txBody>
          <a:bodyPr anchor="t"/>
          <a:lstStyle>
            <a:lvl1pPr algn="ctr">
              <a:defRPr sz="3000" b="1" cap="none">
                <a:solidFill>
                  <a:schemeClr val="bg2"/>
                </a:solidFill>
              </a:defRPr>
            </a:lvl1pPr>
          </a:lstStyle>
          <a:p>
            <a:r>
              <a:rPr lang="en-US"/>
              <a:t>Click to edit master title style</a:t>
            </a:r>
          </a:p>
        </p:txBody>
      </p:sp>
      <p:sp>
        <p:nvSpPr>
          <p:cNvPr id="3" name="Text Placeholder 2"/>
          <p:cNvSpPr>
            <a:spLocks noGrp="1"/>
          </p:cNvSpPr>
          <p:nvPr>
            <p:ph type="body" idx="1"/>
          </p:nvPr>
        </p:nvSpPr>
        <p:spPr>
          <a:xfrm>
            <a:off x="685801" y="2327524"/>
            <a:ext cx="7772400" cy="420533"/>
          </a:xfrm>
        </p:spPr>
        <p:txBody>
          <a:bodyPr anchor="t"/>
          <a:lstStyle>
            <a:lvl1pPr marL="0" indent="0" algn="ctr">
              <a:buNone/>
              <a:defRPr sz="1700" b="1">
                <a:solidFill>
                  <a:schemeClr val="tx2"/>
                </a:solidFill>
              </a:defRPr>
            </a:lvl1pPr>
            <a:lvl2pPr marL="384074" indent="0">
              <a:buNone/>
              <a:defRPr sz="1500">
                <a:solidFill>
                  <a:schemeClr val="tx1">
                    <a:tint val="75000"/>
                  </a:schemeClr>
                </a:solidFill>
              </a:defRPr>
            </a:lvl2pPr>
            <a:lvl3pPr marL="768148" indent="0">
              <a:buNone/>
              <a:defRPr sz="1300">
                <a:solidFill>
                  <a:schemeClr val="tx1">
                    <a:tint val="75000"/>
                  </a:schemeClr>
                </a:solidFill>
              </a:defRPr>
            </a:lvl3pPr>
            <a:lvl4pPr marL="1152220" indent="0">
              <a:buNone/>
              <a:defRPr sz="1200">
                <a:solidFill>
                  <a:schemeClr val="tx1">
                    <a:tint val="75000"/>
                  </a:schemeClr>
                </a:solidFill>
              </a:defRPr>
            </a:lvl4pPr>
            <a:lvl5pPr marL="1536294" indent="0">
              <a:buNone/>
              <a:defRPr sz="1200">
                <a:solidFill>
                  <a:schemeClr val="tx1">
                    <a:tint val="75000"/>
                  </a:schemeClr>
                </a:solidFill>
              </a:defRPr>
            </a:lvl5pPr>
            <a:lvl6pPr marL="1920368" indent="0">
              <a:buNone/>
              <a:defRPr sz="1200">
                <a:solidFill>
                  <a:schemeClr val="tx1">
                    <a:tint val="75000"/>
                  </a:schemeClr>
                </a:solidFill>
              </a:defRPr>
            </a:lvl6pPr>
            <a:lvl7pPr marL="2304442" indent="0">
              <a:buNone/>
              <a:defRPr sz="1200">
                <a:solidFill>
                  <a:schemeClr val="tx1">
                    <a:tint val="75000"/>
                  </a:schemeClr>
                </a:solidFill>
              </a:defRPr>
            </a:lvl7pPr>
            <a:lvl8pPr marL="2688516" indent="0">
              <a:buNone/>
              <a:defRPr sz="1200">
                <a:solidFill>
                  <a:schemeClr val="tx1">
                    <a:tint val="75000"/>
                  </a:schemeClr>
                </a:solidFill>
              </a:defRPr>
            </a:lvl8pPr>
            <a:lvl9pPr marL="3072588"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6452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342900" indent="-17145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7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1625"/>
            <a:ext cx="4038600" cy="4912003"/>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1625"/>
            <a:ext cx="4038600" cy="491200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1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Rectangle 3"/>
          <p:cNvSpPr/>
          <p:nvPr userDrawn="1"/>
        </p:nvSpPr>
        <p:spPr>
          <a:xfrm>
            <a:off x="403225" y="1327150"/>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403225" y="1327150"/>
            <a:ext cx="8321040" cy="4919472"/>
          </a:xfrm>
        </p:spPr>
        <p:txBody>
          <a:bodyPr/>
          <a:lstStyle>
            <a:lvl1pPr marL="0" indent="0">
              <a:buNone/>
              <a:defRPr/>
            </a:lvl1pPr>
          </a:lstStyle>
          <a:p>
            <a:endParaRPr lang="en-US"/>
          </a:p>
        </p:txBody>
      </p:sp>
    </p:spTree>
    <p:extLst>
      <p:ext uri="{BB962C8B-B14F-4D97-AF65-F5344CB8AC3E}">
        <p14:creationId xmlns:p14="http://schemas.microsoft.com/office/powerpoint/2010/main" val="2692477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chart">
    <p:spTree>
      <p:nvGrpSpPr>
        <p:cNvPr id="1" name=""/>
        <p:cNvGrpSpPr/>
        <p:nvPr/>
      </p:nvGrpSpPr>
      <p:grpSpPr>
        <a:xfrm>
          <a:off x="0" y="0"/>
          <a:ext cx="0" cy="0"/>
          <a:chOff x="0" y="0"/>
          <a:chExt cx="0" cy="0"/>
        </a:xfrm>
      </p:grpSpPr>
      <p:sp>
        <p:nvSpPr>
          <p:cNvPr id="5" name="Rectangle 4"/>
          <p:cNvSpPr/>
          <p:nvPr userDrawn="1"/>
        </p:nvSpPr>
        <p:spPr>
          <a:xfrm>
            <a:off x="403225" y="1327150"/>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5024"/>
            <a:ext cx="4038600" cy="4912003"/>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5024"/>
            <a:ext cx="4038600" cy="491200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240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66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71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660920"/>
            <a:ext cx="7772400" cy="1362075"/>
          </a:xfrm>
        </p:spPr>
        <p:txBody>
          <a:bodyPr anchor="t"/>
          <a:lstStyle>
            <a:lvl1pPr algn="ctr">
              <a:defRPr sz="3600" b="1" cap="none">
                <a:solidFill>
                  <a:schemeClr val="bg2"/>
                </a:solidFill>
              </a:defRPr>
            </a:lvl1pPr>
          </a:lstStyle>
          <a:p>
            <a:r>
              <a:rPr lang="en-US"/>
              <a:t>Click to edit master title style</a:t>
            </a:r>
          </a:p>
        </p:txBody>
      </p:sp>
      <p:sp>
        <p:nvSpPr>
          <p:cNvPr id="3" name="Text Placeholder 2"/>
          <p:cNvSpPr>
            <a:spLocks noGrp="1"/>
          </p:cNvSpPr>
          <p:nvPr>
            <p:ph type="body" idx="1"/>
          </p:nvPr>
        </p:nvSpPr>
        <p:spPr>
          <a:xfrm>
            <a:off x="685800" y="2327520"/>
            <a:ext cx="7772400" cy="420533"/>
          </a:xfrm>
        </p:spPr>
        <p:txBody>
          <a:bodyPr anchor="t"/>
          <a:lstStyle>
            <a:lvl1pPr marL="0" indent="0" algn="ctr">
              <a:buNone/>
              <a:defRPr sz="2000" b="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4578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342900" indent="-17145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383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1625"/>
            <a:ext cx="4038600" cy="4912003"/>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1625"/>
            <a:ext cx="4038600" cy="491200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504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chart">
    <p:spTree>
      <p:nvGrpSpPr>
        <p:cNvPr id="1" name=""/>
        <p:cNvGrpSpPr/>
        <p:nvPr/>
      </p:nvGrpSpPr>
      <p:grpSpPr>
        <a:xfrm>
          <a:off x="0" y="0"/>
          <a:ext cx="0" cy="0"/>
          <a:chOff x="0" y="0"/>
          <a:chExt cx="0" cy="0"/>
        </a:xfrm>
      </p:grpSpPr>
      <p:sp>
        <p:nvSpPr>
          <p:cNvPr id="5" name="Rectangle 4"/>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26165"/>
            <a:ext cx="4038600" cy="4919071"/>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26165"/>
            <a:ext cx="4038600" cy="4919071"/>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1901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Rectangle 3"/>
          <p:cNvSpPr/>
          <p:nvPr userDrawn="1"/>
        </p:nvSpPr>
        <p:spPr>
          <a:xfrm>
            <a:off x="403225" y="1327150"/>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403225" y="1327150"/>
            <a:ext cx="8321040" cy="4919472"/>
          </a:xfrm>
        </p:spPr>
        <p:txBody>
          <a:bodyPr/>
          <a:lstStyle>
            <a:lvl1pPr marL="0" indent="0">
              <a:buNone/>
              <a:defRPr/>
            </a:lvl1pPr>
          </a:lstStyle>
          <a:p>
            <a:endParaRPr lang="en-US"/>
          </a:p>
        </p:txBody>
      </p:sp>
    </p:spTree>
    <p:extLst>
      <p:ext uri="{BB962C8B-B14F-4D97-AF65-F5344CB8AC3E}">
        <p14:creationId xmlns:p14="http://schemas.microsoft.com/office/powerpoint/2010/main" val="719279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chart">
    <p:spTree>
      <p:nvGrpSpPr>
        <p:cNvPr id="1" name=""/>
        <p:cNvGrpSpPr/>
        <p:nvPr/>
      </p:nvGrpSpPr>
      <p:grpSpPr>
        <a:xfrm>
          <a:off x="0" y="0"/>
          <a:ext cx="0" cy="0"/>
          <a:chOff x="0" y="0"/>
          <a:chExt cx="0" cy="0"/>
        </a:xfrm>
      </p:grpSpPr>
      <p:sp>
        <p:nvSpPr>
          <p:cNvPr id="5" name="Rectangle 4"/>
          <p:cNvSpPr/>
          <p:nvPr userDrawn="1"/>
        </p:nvSpPr>
        <p:spPr>
          <a:xfrm>
            <a:off x="403225" y="1327150"/>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p:nvPr>
        </p:nvSpPr>
        <p:spPr>
          <a:xfrm>
            <a:off x="411480" y="1335024"/>
            <a:ext cx="4038600" cy="4912003"/>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3508" y="1335024"/>
            <a:ext cx="4038600" cy="491200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6670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0938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971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660920"/>
            <a:ext cx="7772400" cy="1362075"/>
          </a:xfrm>
        </p:spPr>
        <p:txBody>
          <a:bodyPr anchor="t"/>
          <a:lstStyle>
            <a:lvl1pPr algn="ctr">
              <a:defRPr sz="3600" b="1" cap="none">
                <a:solidFill>
                  <a:schemeClr val="bg2"/>
                </a:solidFill>
              </a:defRPr>
            </a:lvl1pPr>
          </a:lstStyle>
          <a:p>
            <a:r>
              <a:rPr lang="en-US"/>
              <a:t>Click to edit master title style</a:t>
            </a:r>
          </a:p>
        </p:txBody>
      </p:sp>
      <p:sp>
        <p:nvSpPr>
          <p:cNvPr id="3" name="Text Placeholder 2"/>
          <p:cNvSpPr>
            <a:spLocks noGrp="1"/>
          </p:cNvSpPr>
          <p:nvPr>
            <p:ph type="body" idx="1"/>
          </p:nvPr>
        </p:nvSpPr>
        <p:spPr>
          <a:xfrm>
            <a:off x="685800" y="2327520"/>
            <a:ext cx="7772400" cy="420533"/>
          </a:xfrm>
        </p:spPr>
        <p:txBody>
          <a:bodyPr anchor="t"/>
          <a:lstStyle>
            <a:lvl1pPr marL="0" indent="0" algn="ctr">
              <a:buNone/>
              <a:defRPr sz="2000" b="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2405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Rectangle 3"/>
          <p:cNvSpPr/>
          <p:nvPr userDrawn="1"/>
        </p:nvSpPr>
        <p:spPr>
          <a:xfrm>
            <a:off x="403225" y="1327151"/>
            <a:ext cx="8329614" cy="4918084"/>
          </a:xfrm>
          <a:prstGeom prst="rect">
            <a:avLst/>
          </a:prstGeom>
          <a:solidFill>
            <a:srgbClr val="EDEDEE"/>
          </a:solidFill>
          <a:ln>
            <a:noFill/>
          </a:ln>
          <a:effectLst/>
        </p:spPr>
        <p:style>
          <a:lnRef idx="1">
            <a:schemeClr val="accent1"/>
          </a:lnRef>
          <a:fillRef idx="3">
            <a:schemeClr val="accent1"/>
          </a:fillRef>
          <a:effectRef idx="2">
            <a:schemeClr val="accent1"/>
          </a:effectRef>
          <a:fontRef idx="minor">
            <a:schemeClr val="lt1"/>
          </a:fontRef>
        </p:style>
        <p:txBody>
          <a:bodyPr lIns="76815" tIns="38407" rIns="76815" bIns="38407" rtlCol="0" anchor="ctr"/>
          <a:lstStyle/>
          <a:p>
            <a:pPr algn="ctr" defTabSz="384074"/>
            <a:endParaRPr lang="en-US" sz="15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403224" y="1327150"/>
            <a:ext cx="8321040" cy="4914900"/>
          </a:xfrm>
        </p:spPr>
        <p:txBody>
          <a:bodyPr/>
          <a:lstStyle>
            <a:lvl1pPr marL="0" indent="0">
              <a:buNone/>
              <a:defRPr/>
            </a:lvl1pPr>
          </a:lstStyle>
          <a:p>
            <a:endParaRPr lang="en-US"/>
          </a:p>
        </p:txBody>
      </p:sp>
    </p:spTree>
    <p:extLst>
      <p:ext uri="{BB962C8B-B14F-4D97-AF65-F5344CB8AC3E}">
        <p14:creationId xmlns:p14="http://schemas.microsoft.com/office/powerpoint/2010/main" val="102921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with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11480" y="240270"/>
            <a:ext cx="8320628" cy="858108"/>
          </a:xfrm>
        </p:spPr>
        <p:txBody>
          <a:bodyPr/>
          <a:lstStyle/>
          <a:p>
            <a:r>
              <a:rPr lang="en-US"/>
              <a:t>Click to edit Master title style</a:t>
            </a:r>
          </a:p>
        </p:txBody>
      </p:sp>
      <p:sp>
        <p:nvSpPr>
          <p:cNvPr id="3" name="Content Placeholder 2"/>
          <p:cNvSpPr>
            <a:spLocks noGrp="1"/>
          </p:cNvSpPr>
          <p:nvPr>
            <p:ph sz="half" idx="1" hasCustomPrompt="1"/>
          </p:nvPr>
        </p:nvSpPr>
        <p:spPr>
          <a:xfrm>
            <a:off x="409222" y="1327150"/>
            <a:ext cx="4164079" cy="4934012"/>
          </a:xfrm>
          <a:solidFill>
            <a:schemeClr val="tx2"/>
          </a:solidFill>
        </p:spPr>
        <p:txBody>
          <a:bodyPr vert="horz" lIns="230444" tIns="192037" rIns="230444" bIns="192037" rtlCol="0">
            <a:noAutofit/>
          </a:bodyPr>
          <a:lstStyle>
            <a:lvl1pPr marL="0" indent="0">
              <a:buNone/>
              <a:defRPr lang="en-US" sz="1300" dirty="0" smtClean="0">
                <a:solidFill>
                  <a:schemeClr val="bg1"/>
                </a:solidFill>
              </a:defRPr>
            </a:lvl1pPr>
            <a:lvl2pPr marL="144028" indent="0">
              <a:buNone/>
              <a:defRPr lang="en-US" dirty="0" smtClean="0">
                <a:solidFill>
                  <a:schemeClr val="bg1"/>
                </a:solidFill>
              </a:defRPr>
            </a:lvl2pPr>
            <a:lvl3pPr marL="288056" indent="0">
              <a:buNone/>
              <a:defRPr lang="en-US" dirty="0" smtClean="0">
                <a:solidFill>
                  <a:schemeClr val="bg1"/>
                </a:solidFill>
              </a:defRPr>
            </a:lvl3pPr>
            <a:lvl4pPr marL="432083" indent="0">
              <a:buNone/>
              <a:defRPr lang="en-US" dirty="0" smtClean="0">
                <a:solidFill>
                  <a:schemeClr val="bg1"/>
                </a:solidFill>
              </a:defRPr>
            </a:lvl4pPr>
            <a:lvl5pPr marL="576111" indent="0">
              <a:buNone/>
              <a:defRPr lang="en-US" dirty="0">
                <a:solidFill>
                  <a:schemeClr val="bg1"/>
                </a:solidFill>
              </a:defRPr>
            </a:lvl5pPr>
          </a:lstStyle>
          <a:p>
            <a:pPr lvl="0"/>
            <a:r>
              <a:rPr lang="en-US"/>
              <a:t>Click to edit master text styles</a:t>
            </a:r>
          </a:p>
        </p:txBody>
      </p:sp>
      <p:sp>
        <p:nvSpPr>
          <p:cNvPr id="7" name="Picture Placeholder 6"/>
          <p:cNvSpPr>
            <a:spLocks noGrp="1"/>
          </p:cNvSpPr>
          <p:nvPr>
            <p:ph type="pic" sz="quarter" idx="10"/>
          </p:nvPr>
        </p:nvSpPr>
        <p:spPr>
          <a:xfrm>
            <a:off x="4568649" y="1327150"/>
            <a:ext cx="4166129" cy="4937760"/>
          </a:xfrm>
          <a:noFill/>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21689646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6.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1.png"/><Relationship Id="rId5" Type="http://schemas.openxmlformats.org/officeDocument/2006/relationships/slideLayout" Target="../slideLayouts/slideLayout56.xml"/><Relationship Id="rId10" Type="http://schemas.openxmlformats.org/officeDocument/2006/relationships/theme" Target="../theme/theme7.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p:cNvSpPr txBox="1"/>
          <p:nvPr/>
        </p:nvSpPr>
        <p:spPr>
          <a:xfrm>
            <a:off x="7924632" y="6619858"/>
            <a:ext cx="808206" cy="123111"/>
          </a:xfrm>
          <a:prstGeom prst="rect">
            <a:avLst/>
          </a:prstGeom>
          <a:noFill/>
        </p:spPr>
        <p:txBody>
          <a:bodyPr wrap="square" lIns="0" tIns="0" rIns="0" bIns="0" rtlCol="0">
            <a:noAutofit/>
          </a:bodyPr>
          <a:lstStyle/>
          <a:p>
            <a:pPr algn="r" defTabSz="457177"/>
            <a:fld id="{9A822660-8374-4340-934D-8C9E1AF0D0EE}" type="slidenum">
              <a:rPr lang="en-US" sz="800" smtClean="0">
                <a:solidFill>
                  <a:prstClr val="black"/>
                </a:solidFill>
              </a:rPr>
              <a:pPr algn="r" defTabSz="457177"/>
              <a:t>‹#›</a:t>
            </a:fld>
            <a:endParaRPr lang="en-US" sz="800">
              <a:solidFill>
                <a:prstClr val="black"/>
              </a:solidFill>
            </a:endParaRPr>
          </a:p>
        </p:txBody>
      </p:sp>
      <p:sp>
        <p:nvSpPr>
          <p:cNvPr id="2" name="Title Placeholder 1"/>
          <p:cNvSpPr>
            <a:spLocks noGrp="1"/>
          </p:cNvSpPr>
          <p:nvPr>
            <p:ph type="title"/>
          </p:nvPr>
        </p:nvSpPr>
        <p:spPr>
          <a:xfrm>
            <a:off x="411480" y="240270"/>
            <a:ext cx="8320628" cy="858108"/>
          </a:xfrm>
          <a:prstGeom prst="rect">
            <a:avLst/>
          </a:prstGeom>
        </p:spPr>
        <p:txBody>
          <a:bodyPr vert="horz" lIns="0" tIns="45718" rIns="0" bIns="45718"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420717" y="6619858"/>
            <a:ext cx="753411" cy="123111"/>
          </a:xfrm>
          <a:prstGeom prst="rect">
            <a:avLst/>
          </a:prstGeom>
          <a:noFill/>
        </p:spPr>
        <p:txBody>
          <a:bodyPr wrap="none" lIns="0" tIns="0" rIns="0" bIns="0" rtlCol="0">
            <a:spAutoFit/>
          </a:bodyPr>
          <a:lstStyle/>
          <a:p>
            <a:pPr defTabSz="457177"/>
            <a:r>
              <a:rPr lang="en-US" sz="800">
                <a:solidFill>
                  <a:prstClr val="black"/>
                </a:solidFill>
              </a:rPr>
              <a:t>© 2022 Chevron</a:t>
            </a:r>
          </a:p>
        </p:txBody>
      </p:sp>
      <p:pic>
        <p:nvPicPr>
          <p:cNvPr id="33" name="Pictur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1080" y="6291872"/>
            <a:ext cx="501843" cy="536591"/>
          </a:xfrm>
          <a:prstGeom prst="rect">
            <a:avLst/>
          </a:prstGeom>
        </p:spPr>
      </p:pic>
    </p:spTree>
    <p:extLst>
      <p:ext uri="{BB962C8B-B14F-4D97-AF65-F5344CB8AC3E}">
        <p14:creationId xmlns:p14="http://schemas.microsoft.com/office/powerpoint/2010/main" val="4170374371"/>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769" r:id="rId3"/>
    <p:sldLayoutId id="2147483771" r:id="rId4"/>
  </p:sldLayoutIdLst>
  <p:hf sldNum="0" hdr="0" ftr="0" dt="0"/>
  <p:txStyles>
    <p:titleStyle>
      <a:lvl1pPr algn="ctr" defTabSz="457177" rtl="0" eaLnBrk="1" latinLnBrk="0" hangingPunct="1">
        <a:spcBef>
          <a:spcPct val="0"/>
        </a:spcBef>
        <a:buNone/>
        <a:defRPr sz="2800" b="1" kern="1200">
          <a:solidFill>
            <a:schemeClr val="bg2"/>
          </a:solidFill>
          <a:latin typeface="+mj-lt"/>
          <a:ea typeface="+mj-ea"/>
          <a:cs typeface="+mj-cs"/>
        </a:defRPr>
      </a:lvl1pPr>
    </p:titleStyle>
    <p:bodyStyle>
      <a:lvl1pPr marL="171441" indent="-171441" algn="l" defTabSz="457177" rtl="0" eaLnBrk="1" latinLnBrk="0" hangingPunct="1">
        <a:spcBef>
          <a:spcPts val="500"/>
        </a:spcBef>
        <a:buFont typeface="Arial"/>
        <a:buChar char="•"/>
        <a:defRPr sz="1800" kern="1200">
          <a:solidFill>
            <a:schemeClr val="tx1"/>
          </a:solidFill>
          <a:latin typeface="+mn-lt"/>
          <a:ea typeface="+mn-ea"/>
          <a:cs typeface="+mn-cs"/>
        </a:defRPr>
      </a:lvl1pPr>
      <a:lvl2pPr marL="342883" indent="-171441" algn="l" defTabSz="457177" rtl="0" eaLnBrk="1" latinLnBrk="0" hangingPunct="1">
        <a:spcBef>
          <a:spcPts val="500"/>
        </a:spcBef>
        <a:buFont typeface="Arial"/>
        <a:buChar char="–"/>
        <a:defRPr sz="1800" kern="1200">
          <a:solidFill>
            <a:schemeClr val="tx1"/>
          </a:solidFill>
          <a:latin typeface="+mn-lt"/>
          <a:ea typeface="+mn-ea"/>
          <a:cs typeface="+mn-cs"/>
        </a:defRPr>
      </a:lvl2pPr>
      <a:lvl3pPr marL="514324" indent="-171441" algn="l" defTabSz="457177" rtl="0" eaLnBrk="1" latinLnBrk="0" hangingPunct="1">
        <a:spcBef>
          <a:spcPts val="500"/>
        </a:spcBef>
        <a:buFont typeface="Arial"/>
        <a:buChar char="•"/>
        <a:defRPr sz="1800" kern="1200">
          <a:solidFill>
            <a:schemeClr val="tx1"/>
          </a:solidFill>
          <a:latin typeface="+mn-lt"/>
          <a:ea typeface="+mn-ea"/>
          <a:cs typeface="+mn-cs"/>
        </a:defRPr>
      </a:lvl3pPr>
      <a:lvl4pPr marL="685766" indent="-171441" algn="l" defTabSz="457177" rtl="0" eaLnBrk="1" latinLnBrk="0" hangingPunct="1">
        <a:spcBef>
          <a:spcPts val="500"/>
        </a:spcBef>
        <a:buSzPct val="100000"/>
        <a:buFont typeface="Arial"/>
        <a:buChar char="–"/>
        <a:defRPr sz="1800" kern="1200">
          <a:solidFill>
            <a:schemeClr val="tx1"/>
          </a:solidFill>
          <a:latin typeface="+mn-lt"/>
          <a:ea typeface="+mn-ea"/>
          <a:cs typeface="+mn-cs"/>
        </a:defRPr>
      </a:lvl4pPr>
      <a:lvl5pPr marL="858795" indent="-173030" algn="l" defTabSz="457177" rtl="0" eaLnBrk="1" latinLnBrk="0" hangingPunct="1">
        <a:spcBef>
          <a:spcPts val="500"/>
        </a:spcBef>
        <a:buFont typeface="Arial"/>
        <a:buChar char="•"/>
        <a:defRPr sz="1800" kern="1200">
          <a:solidFill>
            <a:schemeClr val="tx1"/>
          </a:solidFill>
          <a:latin typeface="+mn-lt"/>
          <a:ea typeface="+mn-ea"/>
          <a:cs typeface="+mn-cs"/>
        </a:defRPr>
      </a:lvl5pPr>
      <a:lvl6pPr marL="2514474"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1"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4"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09" algn="l" defTabSz="457177" rtl="0" eaLnBrk="1" latinLnBrk="0" hangingPunct="1">
        <a:defRPr sz="1800" kern="1200">
          <a:solidFill>
            <a:schemeClr val="tx1"/>
          </a:solidFill>
          <a:latin typeface="+mn-lt"/>
          <a:ea typeface="+mn-ea"/>
          <a:cs typeface="+mn-cs"/>
        </a:defRPr>
      </a:lvl5pPr>
      <a:lvl6pPr marL="2285886" algn="l" defTabSz="457177" rtl="0" eaLnBrk="1" latinLnBrk="0" hangingPunct="1">
        <a:defRPr sz="1800" kern="1200">
          <a:solidFill>
            <a:schemeClr val="tx1"/>
          </a:solidFill>
          <a:latin typeface="+mn-lt"/>
          <a:ea typeface="+mn-ea"/>
          <a:cs typeface="+mn-cs"/>
        </a:defRPr>
      </a:lvl6pPr>
      <a:lvl7pPr marL="2743063" algn="l" defTabSz="457177" rtl="0" eaLnBrk="1" latinLnBrk="0" hangingPunct="1">
        <a:defRPr sz="1800" kern="1200">
          <a:solidFill>
            <a:schemeClr val="tx1"/>
          </a:solidFill>
          <a:latin typeface="+mn-lt"/>
          <a:ea typeface="+mn-ea"/>
          <a:cs typeface="+mn-cs"/>
        </a:defRPr>
      </a:lvl7pPr>
      <a:lvl8pPr marL="3200240" algn="l" defTabSz="457177" rtl="0" eaLnBrk="1" latinLnBrk="0" hangingPunct="1">
        <a:defRPr sz="1800" kern="1200">
          <a:solidFill>
            <a:schemeClr val="tx1"/>
          </a:solidFill>
          <a:latin typeface="+mn-lt"/>
          <a:ea typeface="+mn-ea"/>
          <a:cs typeface="+mn-cs"/>
        </a:defRPr>
      </a:lvl8pPr>
      <a:lvl9pPr marL="3657417"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924633" y="6619861"/>
            <a:ext cx="808206" cy="123111"/>
          </a:xfrm>
          <a:prstGeom prst="rect">
            <a:avLst/>
          </a:prstGeom>
          <a:noFill/>
        </p:spPr>
        <p:txBody>
          <a:bodyPr wrap="square" lIns="0" tIns="0" rIns="0" bIns="0" rtlCol="0">
            <a:noAutofit/>
          </a:bodyPr>
          <a:lstStyle/>
          <a:p>
            <a:pPr algn="r" defTabSz="384074"/>
            <a:fld id="{9A822660-8374-4340-934D-8C9E1AF0D0EE}" type="slidenum">
              <a:rPr lang="en-US" sz="700">
                <a:solidFill>
                  <a:prstClr val="black"/>
                </a:solidFill>
              </a:rPr>
              <a:pPr algn="r" defTabSz="384074"/>
              <a:t>‹#›</a:t>
            </a:fld>
            <a:endParaRPr lang="en-US" sz="700">
              <a:solidFill>
                <a:prstClr val="black"/>
              </a:solidFill>
            </a:endParaRPr>
          </a:p>
        </p:txBody>
      </p:sp>
      <p:sp>
        <p:nvSpPr>
          <p:cNvPr id="2" name="Title Placeholder 1"/>
          <p:cNvSpPr>
            <a:spLocks noGrp="1"/>
          </p:cNvSpPr>
          <p:nvPr>
            <p:ph type="title"/>
          </p:nvPr>
        </p:nvSpPr>
        <p:spPr>
          <a:xfrm>
            <a:off x="411480" y="240270"/>
            <a:ext cx="8320628" cy="858108"/>
          </a:xfrm>
          <a:prstGeom prst="rect">
            <a:avLst/>
          </a:prstGeom>
        </p:spPr>
        <p:txBody>
          <a:bodyPr vert="horz" lIns="0" tIns="38407" rIns="0" bIns="38407"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EEE0D84-C066-4725-A733-4D07350A2CC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321079" y="6291871"/>
            <a:ext cx="501843" cy="536591"/>
          </a:xfrm>
          <a:prstGeom prst="rect">
            <a:avLst/>
          </a:prstGeom>
        </p:spPr>
      </p:pic>
      <p:sp>
        <p:nvSpPr>
          <p:cNvPr id="9" name="TextBox 8">
            <a:extLst>
              <a:ext uri="{FF2B5EF4-FFF2-40B4-BE49-F238E27FC236}">
                <a16:creationId xmlns:a16="http://schemas.microsoft.com/office/drawing/2014/main" id="{01C75471-3630-4E18-B465-CD4DB70A4F8C}"/>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prstClr val="black"/>
                </a:solidFill>
              </a:rPr>
              <a:t>© 2019 Chevron – 10/01/19</a:t>
            </a:r>
          </a:p>
        </p:txBody>
      </p:sp>
    </p:spTree>
    <p:extLst>
      <p:ext uri="{BB962C8B-B14F-4D97-AF65-F5344CB8AC3E}">
        <p14:creationId xmlns:p14="http://schemas.microsoft.com/office/powerpoint/2010/main" val="31296393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sldNum="0" hdr="0" ftr="0" dt="0"/>
  <p:txStyles>
    <p:titleStyle>
      <a:lvl1pPr algn="ctr" defTabSz="384074" rtl="0" eaLnBrk="1" latinLnBrk="0" hangingPunct="1">
        <a:spcBef>
          <a:spcPct val="0"/>
        </a:spcBef>
        <a:buNone/>
        <a:defRPr sz="2400" b="1" kern="1200">
          <a:solidFill>
            <a:schemeClr val="bg2"/>
          </a:solidFill>
          <a:latin typeface="+mj-lt"/>
          <a:ea typeface="+mj-ea"/>
          <a:cs typeface="+mj-cs"/>
        </a:defRPr>
      </a:lvl1pPr>
    </p:titleStyle>
    <p:body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4074" rtl="0" eaLnBrk="1" latinLnBrk="0" hangingPunct="1">
        <a:defRPr sz="1500" kern="1200">
          <a:solidFill>
            <a:schemeClr val="tx1"/>
          </a:solidFill>
          <a:latin typeface="+mn-lt"/>
          <a:ea typeface="+mn-ea"/>
          <a:cs typeface="+mn-cs"/>
        </a:defRPr>
      </a:lvl1pPr>
      <a:lvl2pPr marL="384074" algn="l" defTabSz="384074" rtl="0" eaLnBrk="1" latinLnBrk="0" hangingPunct="1">
        <a:defRPr sz="1500" kern="1200">
          <a:solidFill>
            <a:schemeClr val="tx1"/>
          </a:solidFill>
          <a:latin typeface="+mn-lt"/>
          <a:ea typeface="+mn-ea"/>
          <a:cs typeface="+mn-cs"/>
        </a:defRPr>
      </a:lvl2pPr>
      <a:lvl3pPr marL="768148" algn="l" defTabSz="384074" rtl="0" eaLnBrk="1" latinLnBrk="0" hangingPunct="1">
        <a:defRPr sz="1500" kern="1200">
          <a:solidFill>
            <a:schemeClr val="tx1"/>
          </a:solidFill>
          <a:latin typeface="+mn-lt"/>
          <a:ea typeface="+mn-ea"/>
          <a:cs typeface="+mn-cs"/>
        </a:defRPr>
      </a:lvl3pPr>
      <a:lvl4pPr marL="1152220" algn="l" defTabSz="384074" rtl="0" eaLnBrk="1" latinLnBrk="0" hangingPunct="1">
        <a:defRPr sz="1500" kern="1200">
          <a:solidFill>
            <a:schemeClr val="tx1"/>
          </a:solidFill>
          <a:latin typeface="+mn-lt"/>
          <a:ea typeface="+mn-ea"/>
          <a:cs typeface="+mn-cs"/>
        </a:defRPr>
      </a:lvl4pPr>
      <a:lvl5pPr marL="1536294" algn="l" defTabSz="384074" rtl="0" eaLnBrk="1" latinLnBrk="0" hangingPunct="1">
        <a:defRPr sz="1500" kern="1200">
          <a:solidFill>
            <a:schemeClr val="tx1"/>
          </a:solidFill>
          <a:latin typeface="+mn-lt"/>
          <a:ea typeface="+mn-ea"/>
          <a:cs typeface="+mn-cs"/>
        </a:defRPr>
      </a:lvl5pPr>
      <a:lvl6pPr marL="1920368" algn="l" defTabSz="384074" rtl="0" eaLnBrk="1" latinLnBrk="0" hangingPunct="1">
        <a:defRPr sz="1500" kern="1200">
          <a:solidFill>
            <a:schemeClr val="tx1"/>
          </a:solidFill>
          <a:latin typeface="+mn-lt"/>
          <a:ea typeface="+mn-ea"/>
          <a:cs typeface="+mn-cs"/>
        </a:defRPr>
      </a:lvl6pPr>
      <a:lvl7pPr marL="2304442" algn="l" defTabSz="384074" rtl="0" eaLnBrk="1" latinLnBrk="0" hangingPunct="1">
        <a:defRPr sz="1500" kern="1200">
          <a:solidFill>
            <a:schemeClr val="tx1"/>
          </a:solidFill>
          <a:latin typeface="+mn-lt"/>
          <a:ea typeface="+mn-ea"/>
          <a:cs typeface="+mn-cs"/>
        </a:defRPr>
      </a:lvl7pPr>
      <a:lvl8pPr marL="2688516" algn="l" defTabSz="384074" rtl="0" eaLnBrk="1" latinLnBrk="0" hangingPunct="1">
        <a:defRPr sz="1500" kern="1200">
          <a:solidFill>
            <a:schemeClr val="tx1"/>
          </a:solidFill>
          <a:latin typeface="+mn-lt"/>
          <a:ea typeface="+mn-ea"/>
          <a:cs typeface="+mn-cs"/>
        </a:defRPr>
      </a:lvl8pPr>
      <a:lvl9pPr marL="3072588" algn="l" defTabSz="384074"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924633" y="6619861"/>
            <a:ext cx="808206" cy="123111"/>
          </a:xfrm>
          <a:prstGeom prst="rect">
            <a:avLst/>
          </a:prstGeom>
          <a:noFill/>
        </p:spPr>
        <p:txBody>
          <a:bodyPr wrap="square" lIns="0" tIns="0" rIns="0" bIns="0" rtlCol="0">
            <a:noAutofit/>
          </a:bodyPr>
          <a:lstStyle/>
          <a:p>
            <a:pPr algn="r" defTabSz="384074"/>
            <a:fld id="{9A822660-8374-4340-934D-8C9E1AF0D0EE}" type="slidenum">
              <a:rPr lang="en-US" sz="700">
                <a:solidFill>
                  <a:prstClr val="black"/>
                </a:solidFill>
              </a:rPr>
              <a:pPr algn="r" defTabSz="384074"/>
              <a:t>‹#›</a:t>
            </a:fld>
            <a:endParaRPr lang="en-US" sz="700">
              <a:solidFill>
                <a:prstClr val="black"/>
              </a:solidFill>
            </a:endParaRPr>
          </a:p>
        </p:txBody>
      </p:sp>
      <p:sp>
        <p:nvSpPr>
          <p:cNvPr id="2" name="Title Placeholder 1"/>
          <p:cNvSpPr>
            <a:spLocks noGrp="1"/>
          </p:cNvSpPr>
          <p:nvPr>
            <p:ph type="title"/>
          </p:nvPr>
        </p:nvSpPr>
        <p:spPr>
          <a:xfrm>
            <a:off x="411480" y="240270"/>
            <a:ext cx="8320628" cy="858108"/>
          </a:xfrm>
          <a:prstGeom prst="rect">
            <a:avLst/>
          </a:prstGeom>
        </p:spPr>
        <p:txBody>
          <a:bodyPr vert="horz" lIns="0" tIns="38407" rIns="0" bIns="38407"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BAE0CCC-A678-432C-B149-F79D9A9DDB3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321079" y="6291871"/>
            <a:ext cx="501843" cy="536591"/>
          </a:xfrm>
          <a:prstGeom prst="rect">
            <a:avLst/>
          </a:prstGeom>
        </p:spPr>
      </p:pic>
      <p:sp>
        <p:nvSpPr>
          <p:cNvPr id="9" name="TextBox 8">
            <a:extLst>
              <a:ext uri="{FF2B5EF4-FFF2-40B4-BE49-F238E27FC236}">
                <a16:creationId xmlns:a16="http://schemas.microsoft.com/office/drawing/2014/main" id="{EE2D3B21-3AA8-4E19-8A7C-D592362B5783}"/>
              </a:ext>
            </a:extLst>
          </p:cNvPr>
          <p:cNvSpPr txBox="1"/>
          <p:nvPr userDrawn="1"/>
        </p:nvSpPr>
        <p:spPr>
          <a:xfrm>
            <a:off x="411481" y="6619858"/>
            <a:ext cx="753411" cy="123111"/>
          </a:xfrm>
          <a:prstGeom prst="rect">
            <a:avLst/>
          </a:prstGeom>
          <a:noFill/>
        </p:spPr>
        <p:txBody>
          <a:bodyPr wrap="none" lIns="0" tIns="0" rIns="0" bIns="0" rtlCol="0">
            <a:spAutoFit/>
          </a:bodyPr>
          <a:lstStyle/>
          <a:p>
            <a:pPr defTabSz="457177"/>
            <a:r>
              <a:rPr lang="en-US" sz="800">
                <a:solidFill>
                  <a:prstClr val="black"/>
                </a:solidFill>
              </a:rPr>
              <a:t>© 2022 Chevron</a:t>
            </a:r>
          </a:p>
        </p:txBody>
      </p:sp>
    </p:spTree>
    <p:extLst>
      <p:ext uri="{BB962C8B-B14F-4D97-AF65-F5344CB8AC3E}">
        <p14:creationId xmlns:p14="http://schemas.microsoft.com/office/powerpoint/2010/main" val="347483625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hf sldNum="0" hdr="0" ftr="0" dt="0"/>
  <p:txStyles>
    <p:titleStyle>
      <a:lvl1pPr algn="ctr" defTabSz="384074" rtl="0" eaLnBrk="1" latinLnBrk="0" hangingPunct="1">
        <a:spcBef>
          <a:spcPct val="0"/>
        </a:spcBef>
        <a:buNone/>
        <a:defRPr sz="2400" b="1" kern="1200">
          <a:solidFill>
            <a:schemeClr val="bg2"/>
          </a:solidFill>
          <a:latin typeface="+mj-lt"/>
          <a:ea typeface="+mj-ea"/>
          <a:cs typeface="+mj-cs"/>
        </a:defRPr>
      </a:lvl1pPr>
    </p:titleStyle>
    <p:body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4074" rtl="0" eaLnBrk="1" latinLnBrk="0" hangingPunct="1">
        <a:defRPr sz="1500" kern="1200">
          <a:solidFill>
            <a:schemeClr val="tx1"/>
          </a:solidFill>
          <a:latin typeface="+mn-lt"/>
          <a:ea typeface="+mn-ea"/>
          <a:cs typeface="+mn-cs"/>
        </a:defRPr>
      </a:lvl1pPr>
      <a:lvl2pPr marL="384074" algn="l" defTabSz="384074" rtl="0" eaLnBrk="1" latinLnBrk="0" hangingPunct="1">
        <a:defRPr sz="1500" kern="1200">
          <a:solidFill>
            <a:schemeClr val="tx1"/>
          </a:solidFill>
          <a:latin typeface="+mn-lt"/>
          <a:ea typeface="+mn-ea"/>
          <a:cs typeface="+mn-cs"/>
        </a:defRPr>
      </a:lvl2pPr>
      <a:lvl3pPr marL="768148" algn="l" defTabSz="384074" rtl="0" eaLnBrk="1" latinLnBrk="0" hangingPunct="1">
        <a:defRPr sz="1500" kern="1200">
          <a:solidFill>
            <a:schemeClr val="tx1"/>
          </a:solidFill>
          <a:latin typeface="+mn-lt"/>
          <a:ea typeface="+mn-ea"/>
          <a:cs typeface="+mn-cs"/>
        </a:defRPr>
      </a:lvl3pPr>
      <a:lvl4pPr marL="1152220" algn="l" defTabSz="384074" rtl="0" eaLnBrk="1" latinLnBrk="0" hangingPunct="1">
        <a:defRPr sz="1500" kern="1200">
          <a:solidFill>
            <a:schemeClr val="tx1"/>
          </a:solidFill>
          <a:latin typeface="+mn-lt"/>
          <a:ea typeface="+mn-ea"/>
          <a:cs typeface="+mn-cs"/>
        </a:defRPr>
      </a:lvl4pPr>
      <a:lvl5pPr marL="1536294" algn="l" defTabSz="384074" rtl="0" eaLnBrk="1" latinLnBrk="0" hangingPunct="1">
        <a:defRPr sz="1500" kern="1200">
          <a:solidFill>
            <a:schemeClr val="tx1"/>
          </a:solidFill>
          <a:latin typeface="+mn-lt"/>
          <a:ea typeface="+mn-ea"/>
          <a:cs typeface="+mn-cs"/>
        </a:defRPr>
      </a:lvl5pPr>
      <a:lvl6pPr marL="1920368" algn="l" defTabSz="384074" rtl="0" eaLnBrk="1" latinLnBrk="0" hangingPunct="1">
        <a:defRPr sz="1500" kern="1200">
          <a:solidFill>
            <a:schemeClr val="tx1"/>
          </a:solidFill>
          <a:latin typeface="+mn-lt"/>
          <a:ea typeface="+mn-ea"/>
          <a:cs typeface="+mn-cs"/>
        </a:defRPr>
      </a:lvl6pPr>
      <a:lvl7pPr marL="2304442" algn="l" defTabSz="384074" rtl="0" eaLnBrk="1" latinLnBrk="0" hangingPunct="1">
        <a:defRPr sz="1500" kern="1200">
          <a:solidFill>
            <a:schemeClr val="tx1"/>
          </a:solidFill>
          <a:latin typeface="+mn-lt"/>
          <a:ea typeface="+mn-ea"/>
          <a:cs typeface="+mn-cs"/>
        </a:defRPr>
      </a:lvl7pPr>
      <a:lvl8pPr marL="2688516" algn="l" defTabSz="384074" rtl="0" eaLnBrk="1" latinLnBrk="0" hangingPunct="1">
        <a:defRPr sz="1500" kern="1200">
          <a:solidFill>
            <a:schemeClr val="tx1"/>
          </a:solidFill>
          <a:latin typeface="+mn-lt"/>
          <a:ea typeface="+mn-ea"/>
          <a:cs typeface="+mn-cs"/>
        </a:defRPr>
      </a:lvl8pPr>
      <a:lvl9pPr marL="3072588" algn="l" defTabSz="384074"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924633" y="6619861"/>
            <a:ext cx="808206" cy="123111"/>
          </a:xfrm>
          <a:prstGeom prst="rect">
            <a:avLst/>
          </a:prstGeom>
          <a:noFill/>
        </p:spPr>
        <p:txBody>
          <a:bodyPr wrap="square" lIns="0" tIns="0" rIns="0" bIns="0" rtlCol="0">
            <a:noAutofit/>
          </a:bodyPr>
          <a:lstStyle/>
          <a:p>
            <a:pPr algn="r" defTabSz="384074"/>
            <a:fld id="{9A822660-8374-4340-934D-8C9E1AF0D0EE}" type="slidenum">
              <a:rPr lang="en-US" sz="700">
                <a:solidFill>
                  <a:prstClr val="black"/>
                </a:solidFill>
              </a:rPr>
              <a:pPr algn="r" defTabSz="384074"/>
              <a:t>‹#›</a:t>
            </a:fld>
            <a:endParaRPr lang="en-US" sz="700">
              <a:solidFill>
                <a:prstClr val="black"/>
              </a:solidFill>
            </a:endParaRPr>
          </a:p>
        </p:txBody>
      </p:sp>
      <p:sp>
        <p:nvSpPr>
          <p:cNvPr id="2" name="Title Placeholder 1"/>
          <p:cNvSpPr>
            <a:spLocks noGrp="1"/>
          </p:cNvSpPr>
          <p:nvPr>
            <p:ph type="title"/>
          </p:nvPr>
        </p:nvSpPr>
        <p:spPr>
          <a:xfrm>
            <a:off x="411480" y="240270"/>
            <a:ext cx="8320628" cy="858108"/>
          </a:xfrm>
          <a:prstGeom prst="rect">
            <a:avLst/>
          </a:prstGeom>
        </p:spPr>
        <p:txBody>
          <a:bodyPr vert="horz" lIns="0" tIns="38407" rIns="0" bIns="38407"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B124C7-3838-4012-8AA8-A85E0ACC307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321080" y="6291872"/>
            <a:ext cx="501843" cy="536591"/>
          </a:xfrm>
          <a:prstGeom prst="rect">
            <a:avLst/>
          </a:prstGeom>
        </p:spPr>
      </p:pic>
      <p:sp>
        <p:nvSpPr>
          <p:cNvPr id="9" name="TextBox 8">
            <a:extLst>
              <a:ext uri="{FF2B5EF4-FFF2-40B4-BE49-F238E27FC236}">
                <a16:creationId xmlns:a16="http://schemas.microsoft.com/office/drawing/2014/main" id="{A287BCC0-4DC7-4883-8688-E7C2828F22E9}"/>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prstClr val="black"/>
                </a:solidFill>
              </a:rPr>
              <a:t>© 2019 Chevron – 10/01/19</a:t>
            </a:r>
          </a:p>
        </p:txBody>
      </p:sp>
    </p:spTree>
    <p:extLst>
      <p:ext uri="{BB962C8B-B14F-4D97-AF65-F5344CB8AC3E}">
        <p14:creationId xmlns:p14="http://schemas.microsoft.com/office/powerpoint/2010/main" val="42807825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sldNum="0" hdr="0" ftr="0" dt="0"/>
  <p:txStyles>
    <p:titleStyle>
      <a:lvl1pPr algn="ctr" defTabSz="384074" rtl="0" eaLnBrk="1" latinLnBrk="0" hangingPunct="1">
        <a:spcBef>
          <a:spcPct val="0"/>
        </a:spcBef>
        <a:buNone/>
        <a:defRPr sz="2400" b="1" kern="1200">
          <a:solidFill>
            <a:schemeClr val="bg2"/>
          </a:solidFill>
          <a:latin typeface="+mj-lt"/>
          <a:ea typeface="+mj-ea"/>
          <a:cs typeface="+mj-cs"/>
        </a:defRPr>
      </a:lvl1pPr>
    </p:titleStyle>
    <p:body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4074" rtl="0" eaLnBrk="1" latinLnBrk="0" hangingPunct="1">
        <a:defRPr sz="1500" kern="1200">
          <a:solidFill>
            <a:schemeClr val="tx1"/>
          </a:solidFill>
          <a:latin typeface="+mn-lt"/>
          <a:ea typeface="+mn-ea"/>
          <a:cs typeface="+mn-cs"/>
        </a:defRPr>
      </a:lvl1pPr>
      <a:lvl2pPr marL="384074" algn="l" defTabSz="384074" rtl="0" eaLnBrk="1" latinLnBrk="0" hangingPunct="1">
        <a:defRPr sz="1500" kern="1200">
          <a:solidFill>
            <a:schemeClr val="tx1"/>
          </a:solidFill>
          <a:latin typeface="+mn-lt"/>
          <a:ea typeface="+mn-ea"/>
          <a:cs typeface="+mn-cs"/>
        </a:defRPr>
      </a:lvl2pPr>
      <a:lvl3pPr marL="768148" algn="l" defTabSz="384074" rtl="0" eaLnBrk="1" latinLnBrk="0" hangingPunct="1">
        <a:defRPr sz="1500" kern="1200">
          <a:solidFill>
            <a:schemeClr val="tx1"/>
          </a:solidFill>
          <a:latin typeface="+mn-lt"/>
          <a:ea typeface="+mn-ea"/>
          <a:cs typeface="+mn-cs"/>
        </a:defRPr>
      </a:lvl3pPr>
      <a:lvl4pPr marL="1152220" algn="l" defTabSz="384074" rtl="0" eaLnBrk="1" latinLnBrk="0" hangingPunct="1">
        <a:defRPr sz="1500" kern="1200">
          <a:solidFill>
            <a:schemeClr val="tx1"/>
          </a:solidFill>
          <a:latin typeface="+mn-lt"/>
          <a:ea typeface="+mn-ea"/>
          <a:cs typeface="+mn-cs"/>
        </a:defRPr>
      </a:lvl4pPr>
      <a:lvl5pPr marL="1536294" algn="l" defTabSz="384074" rtl="0" eaLnBrk="1" latinLnBrk="0" hangingPunct="1">
        <a:defRPr sz="1500" kern="1200">
          <a:solidFill>
            <a:schemeClr val="tx1"/>
          </a:solidFill>
          <a:latin typeface="+mn-lt"/>
          <a:ea typeface="+mn-ea"/>
          <a:cs typeface="+mn-cs"/>
        </a:defRPr>
      </a:lvl5pPr>
      <a:lvl6pPr marL="1920368" algn="l" defTabSz="384074" rtl="0" eaLnBrk="1" latinLnBrk="0" hangingPunct="1">
        <a:defRPr sz="1500" kern="1200">
          <a:solidFill>
            <a:schemeClr val="tx1"/>
          </a:solidFill>
          <a:latin typeface="+mn-lt"/>
          <a:ea typeface="+mn-ea"/>
          <a:cs typeface="+mn-cs"/>
        </a:defRPr>
      </a:lvl6pPr>
      <a:lvl7pPr marL="2304442" algn="l" defTabSz="384074" rtl="0" eaLnBrk="1" latinLnBrk="0" hangingPunct="1">
        <a:defRPr sz="1500" kern="1200">
          <a:solidFill>
            <a:schemeClr val="tx1"/>
          </a:solidFill>
          <a:latin typeface="+mn-lt"/>
          <a:ea typeface="+mn-ea"/>
          <a:cs typeface="+mn-cs"/>
        </a:defRPr>
      </a:lvl7pPr>
      <a:lvl8pPr marL="2688516" algn="l" defTabSz="384074" rtl="0" eaLnBrk="1" latinLnBrk="0" hangingPunct="1">
        <a:defRPr sz="1500" kern="1200">
          <a:solidFill>
            <a:schemeClr val="tx1"/>
          </a:solidFill>
          <a:latin typeface="+mn-lt"/>
          <a:ea typeface="+mn-ea"/>
          <a:cs typeface="+mn-cs"/>
        </a:defRPr>
      </a:lvl8pPr>
      <a:lvl9pPr marL="3072588" algn="l" defTabSz="384074"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924633" y="6619861"/>
            <a:ext cx="808206" cy="123111"/>
          </a:xfrm>
          <a:prstGeom prst="rect">
            <a:avLst/>
          </a:prstGeom>
          <a:noFill/>
        </p:spPr>
        <p:txBody>
          <a:bodyPr wrap="square" lIns="0" tIns="0" rIns="0" bIns="0" rtlCol="0">
            <a:noAutofit/>
          </a:bodyPr>
          <a:lstStyle/>
          <a:p>
            <a:pPr algn="r" defTabSz="384074"/>
            <a:fld id="{9A822660-8374-4340-934D-8C9E1AF0D0EE}" type="slidenum">
              <a:rPr lang="en-US" sz="700">
                <a:solidFill>
                  <a:prstClr val="black"/>
                </a:solidFill>
              </a:rPr>
              <a:pPr algn="r" defTabSz="384074"/>
              <a:t>‹#›</a:t>
            </a:fld>
            <a:endParaRPr lang="en-US" sz="700">
              <a:solidFill>
                <a:prstClr val="black"/>
              </a:solidFill>
            </a:endParaRPr>
          </a:p>
        </p:txBody>
      </p:sp>
      <p:sp>
        <p:nvSpPr>
          <p:cNvPr id="2" name="Title Placeholder 1"/>
          <p:cNvSpPr>
            <a:spLocks noGrp="1"/>
          </p:cNvSpPr>
          <p:nvPr>
            <p:ph type="title"/>
          </p:nvPr>
        </p:nvSpPr>
        <p:spPr>
          <a:xfrm>
            <a:off x="411480" y="240270"/>
            <a:ext cx="8320628" cy="858108"/>
          </a:xfrm>
          <a:prstGeom prst="rect">
            <a:avLst/>
          </a:prstGeom>
        </p:spPr>
        <p:txBody>
          <a:bodyPr vert="horz" lIns="0" tIns="38407" rIns="0" bIns="38407"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A558A7A-B20A-4E58-A47A-FB8EA4D8F91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321080" y="6291872"/>
            <a:ext cx="501843" cy="536591"/>
          </a:xfrm>
          <a:prstGeom prst="rect">
            <a:avLst/>
          </a:prstGeom>
        </p:spPr>
      </p:pic>
      <p:sp>
        <p:nvSpPr>
          <p:cNvPr id="9" name="TextBox 8">
            <a:extLst>
              <a:ext uri="{FF2B5EF4-FFF2-40B4-BE49-F238E27FC236}">
                <a16:creationId xmlns:a16="http://schemas.microsoft.com/office/drawing/2014/main" id="{A40AE35D-F3E3-477E-8B43-F83880C27F65}"/>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prstClr val="black"/>
                </a:solidFill>
              </a:rPr>
              <a:t>© 2019 Chevron – 10/01/19</a:t>
            </a:r>
          </a:p>
        </p:txBody>
      </p:sp>
    </p:spTree>
    <p:extLst>
      <p:ext uri="{BB962C8B-B14F-4D97-AF65-F5344CB8AC3E}">
        <p14:creationId xmlns:p14="http://schemas.microsoft.com/office/powerpoint/2010/main" val="536372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hf sldNum="0" hdr="0" ftr="0" dt="0"/>
  <p:txStyles>
    <p:titleStyle>
      <a:lvl1pPr algn="ctr" defTabSz="384074" rtl="0" eaLnBrk="1" latinLnBrk="0" hangingPunct="1">
        <a:spcBef>
          <a:spcPct val="0"/>
        </a:spcBef>
        <a:buNone/>
        <a:defRPr sz="2400" b="1" kern="1200">
          <a:solidFill>
            <a:schemeClr val="bg2"/>
          </a:solidFill>
          <a:latin typeface="+mj-lt"/>
          <a:ea typeface="+mj-ea"/>
          <a:cs typeface="+mj-cs"/>
        </a:defRPr>
      </a:lvl1pPr>
    </p:titleStyle>
    <p:body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4074" rtl="0" eaLnBrk="1" latinLnBrk="0" hangingPunct="1">
        <a:defRPr sz="1500" kern="1200">
          <a:solidFill>
            <a:schemeClr val="tx1"/>
          </a:solidFill>
          <a:latin typeface="+mn-lt"/>
          <a:ea typeface="+mn-ea"/>
          <a:cs typeface="+mn-cs"/>
        </a:defRPr>
      </a:lvl1pPr>
      <a:lvl2pPr marL="384074" algn="l" defTabSz="384074" rtl="0" eaLnBrk="1" latinLnBrk="0" hangingPunct="1">
        <a:defRPr sz="1500" kern="1200">
          <a:solidFill>
            <a:schemeClr val="tx1"/>
          </a:solidFill>
          <a:latin typeface="+mn-lt"/>
          <a:ea typeface="+mn-ea"/>
          <a:cs typeface="+mn-cs"/>
        </a:defRPr>
      </a:lvl2pPr>
      <a:lvl3pPr marL="768148" algn="l" defTabSz="384074" rtl="0" eaLnBrk="1" latinLnBrk="0" hangingPunct="1">
        <a:defRPr sz="1500" kern="1200">
          <a:solidFill>
            <a:schemeClr val="tx1"/>
          </a:solidFill>
          <a:latin typeface="+mn-lt"/>
          <a:ea typeface="+mn-ea"/>
          <a:cs typeface="+mn-cs"/>
        </a:defRPr>
      </a:lvl3pPr>
      <a:lvl4pPr marL="1152220" algn="l" defTabSz="384074" rtl="0" eaLnBrk="1" latinLnBrk="0" hangingPunct="1">
        <a:defRPr sz="1500" kern="1200">
          <a:solidFill>
            <a:schemeClr val="tx1"/>
          </a:solidFill>
          <a:latin typeface="+mn-lt"/>
          <a:ea typeface="+mn-ea"/>
          <a:cs typeface="+mn-cs"/>
        </a:defRPr>
      </a:lvl4pPr>
      <a:lvl5pPr marL="1536294" algn="l" defTabSz="384074" rtl="0" eaLnBrk="1" latinLnBrk="0" hangingPunct="1">
        <a:defRPr sz="1500" kern="1200">
          <a:solidFill>
            <a:schemeClr val="tx1"/>
          </a:solidFill>
          <a:latin typeface="+mn-lt"/>
          <a:ea typeface="+mn-ea"/>
          <a:cs typeface="+mn-cs"/>
        </a:defRPr>
      </a:lvl5pPr>
      <a:lvl6pPr marL="1920368" algn="l" defTabSz="384074" rtl="0" eaLnBrk="1" latinLnBrk="0" hangingPunct="1">
        <a:defRPr sz="1500" kern="1200">
          <a:solidFill>
            <a:schemeClr val="tx1"/>
          </a:solidFill>
          <a:latin typeface="+mn-lt"/>
          <a:ea typeface="+mn-ea"/>
          <a:cs typeface="+mn-cs"/>
        </a:defRPr>
      </a:lvl6pPr>
      <a:lvl7pPr marL="2304442" algn="l" defTabSz="384074" rtl="0" eaLnBrk="1" latinLnBrk="0" hangingPunct="1">
        <a:defRPr sz="1500" kern="1200">
          <a:solidFill>
            <a:schemeClr val="tx1"/>
          </a:solidFill>
          <a:latin typeface="+mn-lt"/>
          <a:ea typeface="+mn-ea"/>
          <a:cs typeface="+mn-cs"/>
        </a:defRPr>
      </a:lvl7pPr>
      <a:lvl8pPr marL="2688516" algn="l" defTabSz="384074" rtl="0" eaLnBrk="1" latinLnBrk="0" hangingPunct="1">
        <a:defRPr sz="1500" kern="1200">
          <a:solidFill>
            <a:schemeClr val="tx1"/>
          </a:solidFill>
          <a:latin typeface="+mn-lt"/>
          <a:ea typeface="+mn-ea"/>
          <a:cs typeface="+mn-cs"/>
        </a:defRPr>
      </a:lvl8pPr>
      <a:lvl9pPr marL="3072588" algn="l" defTabSz="384074"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924633" y="6619861"/>
            <a:ext cx="808206" cy="123111"/>
          </a:xfrm>
          <a:prstGeom prst="rect">
            <a:avLst/>
          </a:prstGeom>
          <a:noFill/>
        </p:spPr>
        <p:txBody>
          <a:bodyPr wrap="square" lIns="0" tIns="0" rIns="0" bIns="0" rtlCol="0">
            <a:noAutofit/>
          </a:bodyPr>
          <a:lstStyle/>
          <a:p>
            <a:pPr algn="r" defTabSz="384074"/>
            <a:fld id="{9A822660-8374-4340-934D-8C9E1AF0D0EE}" type="slidenum">
              <a:rPr lang="en-US" sz="700">
                <a:solidFill>
                  <a:prstClr val="black"/>
                </a:solidFill>
              </a:rPr>
              <a:pPr algn="r" defTabSz="384074"/>
              <a:t>‹#›</a:t>
            </a:fld>
            <a:endParaRPr lang="en-US" sz="700">
              <a:solidFill>
                <a:prstClr val="black"/>
              </a:solidFill>
            </a:endParaRPr>
          </a:p>
        </p:txBody>
      </p:sp>
      <p:sp>
        <p:nvSpPr>
          <p:cNvPr id="2" name="Title Placeholder 1"/>
          <p:cNvSpPr>
            <a:spLocks noGrp="1"/>
          </p:cNvSpPr>
          <p:nvPr>
            <p:ph type="title"/>
          </p:nvPr>
        </p:nvSpPr>
        <p:spPr>
          <a:xfrm>
            <a:off x="411480" y="240270"/>
            <a:ext cx="8320628" cy="858108"/>
          </a:xfrm>
          <a:prstGeom prst="rect">
            <a:avLst/>
          </a:prstGeom>
        </p:spPr>
        <p:txBody>
          <a:bodyPr vert="horz" lIns="0" tIns="38407" rIns="0" bIns="38407"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5A0800C-F55B-4FF5-BEE4-863B9BFE334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321079" y="6291871"/>
            <a:ext cx="501843" cy="536591"/>
          </a:xfrm>
          <a:prstGeom prst="rect">
            <a:avLst/>
          </a:prstGeom>
        </p:spPr>
      </p:pic>
      <p:sp>
        <p:nvSpPr>
          <p:cNvPr id="8" name="TextBox 7">
            <a:extLst>
              <a:ext uri="{FF2B5EF4-FFF2-40B4-BE49-F238E27FC236}">
                <a16:creationId xmlns:a16="http://schemas.microsoft.com/office/drawing/2014/main" id="{D309AF91-83A9-47F5-9DAE-E2DFE4336B26}"/>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prstClr val="black"/>
                </a:solidFill>
              </a:rPr>
              <a:t>© 2019 Chevron – 10/01/19</a:t>
            </a:r>
          </a:p>
        </p:txBody>
      </p:sp>
    </p:spTree>
    <p:extLst>
      <p:ext uri="{BB962C8B-B14F-4D97-AF65-F5344CB8AC3E}">
        <p14:creationId xmlns:p14="http://schemas.microsoft.com/office/powerpoint/2010/main" val="17237740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hf sldNum="0" hdr="0" ftr="0" dt="0"/>
  <p:txStyles>
    <p:titleStyle>
      <a:lvl1pPr algn="ctr" defTabSz="384074" rtl="0" eaLnBrk="1" latinLnBrk="0" hangingPunct="1">
        <a:spcBef>
          <a:spcPct val="0"/>
        </a:spcBef>
        <a:buNone/>
        <a:defRPr sz="2400" b="1" kern="1200">
          <a:solidFill>
            <a:schemeClr val="bg2"/>
          </a:solidFill>
          <a:latin typeface="+mj-lt"/>
          <a:ea typeface="+mj-ea"/>
          <a:cs typeface="+mj-cs"/>
        </a:defRPr>
      </a:lvl1pPr>
    </p:titleStyle>
    <p:body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4074" rtl="0" eaLnBrk="1" latinLnBrk="0" hangingPunct="1">
        <a:defRPr sz="1500" kern="1200">
          <a:solidFill>
            <a:schemeClr val="tx1"/>
          </a:solidFill>
          <a:latin typeface="+mn-lt"/>
          <a:ea typeface="+mn-ea"/>
          <a:cs typeface="+mn-cs"/>
        </a:defRPr>
      </a:lvl1pPr>
      <a:lvl2pPr marL="384074" algn="l" defTabSz="384074" rtl="0" eaLnBrk="1" latinLnBrk="0" hangingPunct="1">
        <a:defRPr sz="1500" kern="1200">
          <a:solidFill>
            <a:schemeClr val="tx1"/>
          </a:solidFill>
          <a:latin typeface="+mn-lt"/>
          <a:ea typeface="+mn-ea"/>
          <a:cs typeface="+mn-cs"/>
        </a:defRPr>
      </a:lvl2pPr>
      <a:lvl3pPr marL="768148" algn="l" defTabSz="384074" rtl="0" eaLnBrk="1" latinLnBrk="0" hangingPunct="1">
        <a:defRPr sz="1500" kern="1200">
          <a:solidFill>
            <a:schemeClr val="tx1"/>
          </a:solidFill>
          <a:latin typeface="+mn-lt"/>
          <a:ea typeface="+mn-ea"/>
          <a:cs typeface="+mn-cs"/>
        </a:defRPr>
      </a:lvl3pPr>
      <a:lvl4pPr marL="1152220" algn="l" defTabSz="384074" rtl="0" eaLnBrk="1" latinLnBrk="0" hangingPunct="1">
        <a:defRPr sz="1500" kern="1200">
          <a:solidFill>
            <a:schemeClr val="tx1"/>
          </a:solidFill>
          <a:latin typeface="+mn-lt"/>
          <a:ea typeface="+mn-ea"/>
          <a:cs typeface="+mn-cs"/>
        </a:defRPr>
      </a:lvl4pPr>
      <a:lvl5pPr marL="1536294" algn="l" defTabSz="384074" rtl="0" eaLnBrk="1" latinLnBrk="0" hangingPunct="1">
        <a:defRPr sz="1500" kern="1200">
          <a:solidFill>
            <a:schemeClr val="tx1"/>
          </a:solidFill>
          <a:latin typeface="+mn-lt"/>
          <a:ea typeface="+mn-ea"/>
          <a:cs typeface="+mn-cs"/>
        </a:defRPr>
      </a:lvl5pPr>
      <a:lvl6pPr marL="1920368" algn="l" defTabSz="384074" rtl="0" eaLnBrk="1" latinLnBrk="0" hangingPunct="1">
        <a:defRPr sz="1500" kern="1200">
          <a:solidFill>
            <a:schemeClr val="tx1"/>
          </a:solidFill>
          <a:latin typeface="+mn-lt"/>
          <a:ea typeface="+mn-ea"/>
          <a:cs typeface="+mn-cs"/>
        </a:defRPr>
      </a:lvl6pPr>
      <a:lvl7pPr marL="2304442" algn="l" defTabSz="384074" rtl="0" eaLnBrk="1" latinLnBrk="0" hangingPunct="1">
        <a:defRPr sz="1500" kern="1200">
          <a:solidFill>
            <a:schemeClr val="tx1"/>
          </a:solidFill>
          <a:latin typeface="+mn-lt"/>
          <a:ea typeface="+mn-ea"/>
          <a:cs typeface="+mn-cs"/>
        </a:defRPr>
      </a:lvl7pPr>
      <a:lvl8pPr marL="2688516" algn="l" defTabSz="384074" rtl="0" eaLnBrk="1" latinLnBrk="0" hangingPunct="1">
        <a:defRPr sz="1500" kern="1200">
          <a:solidFill>
            <a:schemeClr val="tx1"/>
          </a:solidFill>
          <a:latin typeface="+mn-lt"/>
          <a:ea typeface="+mn-ea"/>
          <a:cs typeface="+mn-cs"/>
        </a:defRPr>
      </a:lvl8pPr>
      <a:lvl9pPr marL="3072588" algn="l" defTabSz="384074"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924633" y="6619861"/>
            <a:ext cx="808206" cy="123111"/>
          </a:xfrm>
          <a:prstGeom prst="rect">
            <a:avLst/>
          </a:prstGeom>
          <a:noFill/>
        </p:spPr>
        <p:txBody>
          <a:bodyPr wrap="square" lIns="0" tIns="0" rIns="0" bIns="0" rtlCol="0">
            <a:noAutofit/>
          </a:bodyPr>
          <a:lstStyle/>
          <a:p>
            <a:pPr algn="r" defTabSz="384074"/>
            <a:fld id="{9A822660-8374-4340-934D-8C9E1AF0D0EE}" type="slidenum">
              <a:rPr lang="en-US" sz="700">
                <a:solidFill>
                  <a:prstClr val="black"/>
                </a:solidFill>
              </a:rPr>
              <a:pPr algn="r" defTabSz="384074"/>
              <a:t>‹#›</a:t>
            </a:fld>
            <a:endParaRPr lang="en-US" sz="700">
              <a:solidFill>
                <a:prstClr val="black"/>
              </a:solidFill>
            </a:endParaRPr>
          </a:p>
        </p:txBody>
      </p:sp>
      <p:sp>
        <p:nvSpPr>
          <p:cNvPr id="2" name="Title Placeholder 1"/>
          <p:cNvSpPr>
            <a:spLocks noGrp="1"/>
          </p:cNvSpPr>
          <p:nvPr>
            <p:ph type="title"/>
          </p:nvPr>
        </p:nvSpPr>
        <p:spPr>
          <a:xfrm>
            <a:off x="411480" y="240270"/>
            <a:ext cx="8320628" cy="858108"/>
          </a:xfrm>
          <a:prstGeom prst="rect">
            <a:avLst/>
          </a:prstGeom>
        </p:spPr>
        <p:txBody>
          <a:bodyPr vert="horz" lIns="0" tIns="38407" rIns="0" bIns="38407"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771E43A-B214-4282-B9C4-7B1B9F18223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321080" y="6291872"/>
            <a:ext cx="501843" cy="536591"/>
          </a:xfrm>
          <a:prstGeom prst="rect">
            <a:avLst/>
          </a:prstGeom>
        </p:spPr>
      </p:pic>
      <p:sp>
        <p:nvSpPr>
          <p:cNvPr id="9" name="TextBox 8">
            <a:extLst>
              <a:ext uri="{FF2B5EF4-FFF2-40B4-BE49-F238E27FC236}">
                <a16:creationId xmlns:a16="http://schemas.microsoft.com/office/drawing/2014/main" id="{0837807D-B981-434E-9ED0-52F726437C5E}"/>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prstClr val="black"/>
                </a:solidFill>
              </a:rPr>
              <a:t>© 2019 Chevron – 10/01/19</a:t>
            </a:r>
          </a:p>
        </p:txBody>
      </p:sp>
    </p:spTree>
    <p:extLst>
      <p:ext uri="{BB962C8B-B14F-4D97-AF65-F5344CB8AC3E}">
        <p14:creationId xmlns:p14="http://schemas.microsoft.com/office/powerpoint/2010/main" val="17085070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sldNum="0" hdr="0" ftr="0" dt="0"/>
  <p:txStyles>
    <p:titleStyle>
      <a:lvl1pPr algn="ctr" defTabSz="384074" rtl="0" eaLnBrk="1" latinLnBrk="0" hangingPunct="1">
        <a:spcBef>
          <a:spcPct val="0"/>
        </a:spcBef>
        <a:buNone/>
        <a:defRPr sz="2400" b="1" kern="1200">
          <a:solidFill>
            <a:schemeClr val="bg2"/>
          </a:solidFill>
          <a:latin typeface="+mj-lt"/>
          <a:ea typeface="+mj-ea"/>
          <a:cs typeface="+mj-cs"/>
        </a:defRPr>
      </a:lvl1pPr>
    </p:titleStyle>
    <p:body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4074" rtl="0" eaLnBrk="1" latinLnBrk="0" hangingPunct="1">
        <a:defRPr sz="1500" kern="1200">
          <a:solidFill>
            <a:schemeClr val="tx1"/>
          </a:solidFill>
          <a:latin typeface="+mn-lt"/>
          <a:ea typeface="+mn-ea"/>
          <a:cs typeface="+mn-cs"/>
        </a:defRPr>
      </a:lvl1pPr>
      <a:lvl2pPr marL="384074" algn="l" defTabSz="384074" rtl="0" eaLnBrk="1" latinLnBrk="0" hangingPunct="1">
        <a:defRPr sz="1500" kern="1200">
          <a:solidFill>
            <a:schemeClr val="tx1"/>
          </a:solidFill>
          <a:latin typeface="+mn-lt"/>
          <a:ea typeface="+mn-ea"/>
          <a:cs typeface="+mn-cs"/>
        </a:defRPr>
      </a:lvl2pPr>
      <a:lvl3pPr marL="768148" algn="l" defTabSz="384074" rtl="0" eaLnBrk="1" latinLnBrk="0" hangingPunct="1">
        <a:defRPr sz="1500" kern="1200">
          <a:solidFill>
            <a:schemeClr val="tx1"/>
          </a:solidFill>
          <a:latin typeface="+mn-lt"/>
          <a:ea typeface="+mn-ea"/>
          <a:cs typeface="+mn-cs"/>
        </a:defRPr>
      </a:lvl3pPr>
      <a:lvl4pPr marL="1152220" algn="l" defTabSz="384074" rtl="0" eaLnBrk="1" latinLnBrk="0" hangingPunct="1">
        <a:defRPr sz="1500" kern="1200">
          <a:solidFill>
            <a:schemeClr val="tx1"/>
          </a:solidFill>
          <a:latin typeface="+mn-lt"/>
          <a:ea typeface="+mn-ea"/>
          <a:cs typeface="+mn-cs"/>
        </a:defRPr>
      </a:lvl4pPr>
      <a:lvl5pPr marL="1536294" algn="l" defTabSz="384074" rtl="0" eaLnBrk="1" latinLnBrk="0" hangingPunct="1">
        <a:defRPr sz="1500" kern="1200">
          <a:solidFill>
            <a:schemeClr val="tx1"/>
          </a:solidFill>
          <a:latin typeface="+mn-lt"/>
          <a:ea typeface="+mn-ea"/>
          <a:cs typeface="+mn-cs"/>
        </a:defRPr>
      </a:lvl5pPr>
      <a:lvl6pPr marL="1920368" algn="l" defTabSz="384074" rtl="0" eaLnBrk="1" latinLnBrk="0" hangingPunct="1">
        <a:defRPr sz="1500" kern="1200">
          <a:solidFill>
            <a:schemeClr val="tx1"/>
          </a:solidFill>
          <a:latin typeface="+mn-lt"/>
          <a:ea typeface="+mn-ea"/>
          <a:cs typeface="+mn-cs"/>
        </a:defRPr>
      </a:lvl6pPr>
      <a:lvl7pPr marL="2304442" algn="l" defTabSz="384074" rtl="0" eaLnBrk="1" latinLnBrk="0" hangingPunct="1">
        <a:defRPr sz="1500" kern="1200">
          <a:solidFill>
            <a:schemeClr val="tx1"/>
          </a:solidFill>
          <a:latin typeface="+mn-lt"/>
          <a:ea typeface="+mn-ea"/>
          <a:cs typeface="+mn-cs"/>
        </a:defRPr>
      </a:lvl7pPr>
      <a:lvl8pPr marL="2688516" algn="l" defTabSz="384074" rtl="0" eaLnBrk="1" latinLnBrk="0" hangingPunct="1">
        <a:defRPr sz="1500" kern="1200">
          <a:solidFill>
            <a:schemeClr val="tx1"/>
          </a:solidFill>
          <a:latin typeface="+mn-lt"/>
          <a:ea typeface="+mn-ea"/>
          <a:cs typeface="+mn-cs"/>
        </a:defRPr>
      </a:lvl8pPr>
      <a:lvl9pPr marL="3072588" algn="l" defTabSz="384074"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p:cNvSpPr txBox="1"/>
          <p:nvPr/>
        </p:nvSpPr>
        <p:spPr>
          <a:xfrm>
            <a:off x="7924632" y="6619857"/>
            <a:ext cx="808206" cy="123111"/>
          </a:xfrm>
          <a:prstGeom prst="rect">
            <a:avLst/>
          </a:prstGeom>
          <a:noFill/>
        </p:spPr>
        <p:txBody>
          <a:bodyPr wrap="square" lIns="0" tIns="0" rIns="0" bIns="0" rtlCol="0">
            <a:noAutofit/>
          </a:bodyPr>
          <a:lstStyle/>
          <a:p>
            <a:pPr algn="r"/>
            <a:fld id="{9A822660-8374-4340-934D-8C9E1AF0D0EE}" type="slidenum">
              <a:rPr lang="en-US" sz="800" smtClean="0"/>
              <a:pPr algn="r"/>
              <a:t>‹#›</a:t>
            </a:fld>
            <a:endParaRPr lang="en-US" sz="800"/>
          </a:p>
        </p:txBody>
      </p:sp>
      <p:sp>
        <p:nvSpPr>
          <p:cNvPr id="2" name="Title Placeholder 1"/>
          <p:cNvSpPr>
            <a:spLocks noGrp="1"/>
          </p:cNvSpPr>
          <p:nvPr>
            <p:ph type="title"/>
          </p:nvPr>
        </p:nvSpPr>
        <p:spPr>
          <a:xfrm>
            <a:off x="411480" y="240270"/>
            <a:ext cx="8320628" cy="858108"/>
          </a:xfrm>
          <a:prstGeom prst="rect">
            <a:avLst/>
          </a:prstGeom>
        </p:spPr>
        <p:txBody>
          <a:bodyPr vert="horz"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3" name="Picture 3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21079" y="6291871"/>
            <a:ext cx="501843" cy="536591"/>
          </a:xfrm>
          <a:prstGeom prst="rect">
            <a:avLst/>
          </a:prstGeom>
        </p:spPr>
      </p:pic>
      <p:sp>
        <p:nvSpPr>
          <p:cNvPr id="7" name="TextBox 6">
            <a:extLst>
              <a:ext uri="{FF2B5EF4-FFF2-40B4-BE49-F238E27FC236}">
                <a16:creationId xmlns:a16="http://schemas.microsoft.com/office/drawing/2014/main" id="{08D31739-099E-458E-A917-0850FEE2DDF8}"/>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prstClr val="black"/>
                </a:solidFill>
              </a:rPr>
              <a:t>© 2019 Chevron – 10/01/19</a:t>
            </a:r>
          </a:p>
        </p:txBody>
      </p:sp>
    </p:spTree>
    <p:extLst>
      <p:ext uri="{BB962C8B-B14F-4D97-AF65-F5344CB8AC3E}">
        <p14:creationId xmlns:p14="http://schemas.microsoft.com/office/powerpoint/2010/main" val="71174526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p:hf sldNum="0" hdr="0" ft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171450" indent="-171450" algn="l" defTabSz="457200" rtl="0" eaLnBrk="1" latinLnBrk="0" hangingPunct="1">
        <a:spcBef>
          <a:spcPts val="500"/>
        </a:spcBef>
        <a:buFont typeface="Arial"/>
        <a:buChar char="•"/>
        <a:defRPr sz="1800" kern="1200">
          <a:solidFill>
            <a:schemeClr val="tx1"/>
          </a:solidFill>
          <a:latin typeface="+mn-lt"/>
          <a:ea typeface="+mn-ea"/>
          <a:cs typeface="+mn-cs"/>
        </a:defRPr>
      </a:lvl1pPr>
      <a:lvl2pPr marL="342900" indent="-171450" algn="l" defTabSz="457200" rtl="0" eaLnBrk="1" latinLnBrk="0" hangingPunct="1">
        <a:spcBef>
          <a:spcPts val="500"/>
        </a:spcBef>
        <a:buFont typeface="Arial"/>
        <a:buChar char="–"/>
        <a:defRPr sz="1800" kern="1200">
          <a:solidFill>
            <a:schemeClr val="tx1"/>
          </a:solidFill>
          <a:latin typeface="+mn-lt"/>
          <a:ea typeface="+mn-ea"/>
          <a:cs typeface="+mn-cs"/>
        </a:defRPr>
      </a:lvl2pPr>
      <a:lvl3pPr marL="514350" indent="-171450" algn="l" defTabSz="457200" rtl="0" eaLnBrk="1" latinLnBrk="0" hangingPunct="1">
        <a:spcBef>
          <a:spcPts val="500"/>
        </a:spcBef>
        <a:buFont typeface="Arial"/>
        <a:buChar char="•"/>
        <a:defRPr sz="1800" kern="1200">
          <a:solidFill>
            <a:schemeClr val="tx1"/>
          </a:solidFill>
          <a:latin typeface="+mn-lt"/>
          <a:ea typeface="+mn-ea"/>
          <a:cs typeface="+mn-cs"/>
        </a:defRPr>
      </a:lvl3pPr>
      <a:lvl4pPr marL="685800" indent="-171450" algn="l" defTabSz="457200" rtl="0" eaLnBrk="1" latinLnBrk="0" hangingPunct="1">
        <a:spcBef>
          <a:spcPts val="500"/>
        </a:spcBef>
        <a:buSzPct val="100000"/>
        <a:buFont typeface="Arial"/>
        <a:buChar char="–"/>
        <a:defRPr sz="1800" kern="1200">
          <a:solidFill>
            <a:schemeClr val="tx1"/>
          </a:solidFill>
          <a:latin typeface="+mn-lt"/>
          <a:ea typeface="+mn-ea"/>
          <a:cs typeface="+mn-cs"/>
        </a:defRPr>
      </a:lvl4pPr>
      <a:lvl5pPr marL="858838" indent="-173038" algn="l" defTabSz="457200" rtl="0" eaLnBrk="1" latinLnBrk="0" hangingPunct="1">
        <a:spcBef>
          <a:spcPts val="5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p:cNvSpPr txBox="1"/>
          <p:nvPr/>
        </p:nvSpPr>
        <p:spPr>
          <a:xfrm>
            <a:off x="7924632" y="6619857"/>
            <a:ext cx="808206" cy="123111"/>
          </a:xfrm>
          <a:prstGeom prst="rect">
            <a:avLst/>
          </a:prstGeom>
          <a:noFill/>
        </p:spPr>
        <p:txBody>
          <a:bodyPr wrap="square" lIns="0" tIns="0" rIns="0" bIns="0" rtlCol="0">
            <a:noAutofit/>
          </a:bodyPr>
          <a:lstStyle/>
          <a:p>
            <a:pPr algn="r"/>
            <a:fld id="{9A822660-8374-4340-934D-8C9E1AF0D0EE}" type="slidenum">
              <a:rPr lang="en-US" sz="800" smtClean="0"/>
              <a:pPr algn="r"/>
              <a:t>‹#›</a:t>
            </a:fld>
            <a:endParaRPr lang="en-US" sz="800"/>
          </a:p>
        </p:txBody>
      </p:sp>
      <p:sp>
        <p:nvSpPr>
          <p:cNvPr id="2" name="Title Placeholder 1"/>
          <p:cNvSpPr>
            <a:spLocks noGrp="1"/>
          </p:cNvSpPr>
          <p:nvPr>
            <p:ph type="title"/>
          </p:nvPr>
        </p:nvSpPr>
        <p:spPr>
          <a:xfrm>
            <a:off x="411480" y="240270"/>
            <a:ext cx="8320628" cy="858108"/>
          </a:xfrm>
          <a:prstGeom prst="rect">
            <a:avLst/>
          </a:prstGeom>
        </p:spPr>
        <p:txBody>
          <a:bodyPr vert="horz"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411480" y="1332469"/>
            <a:ext cx="8320628" cy="491455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3" name="Picture 3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21079" y="6291871"/>
            <a:ext cx="501843" cy="536591"/>
          </a:xfrm>
          <a:prstGeom prst="rect">
            <a:avLst/>
          </a:prstGeom>
        </p:spPr>
      </p:pic>
      <p:sp>
        <p:nvSpPr>
          <p:cNvPr id="7" name="TextBox 6">
            <a:extLst>
              <a:ext uri="{FF2B5EF4-FFF2-40B4-BE49-F238E27FC236}">
                <a16:creationId xmlns:a16="http://schemas.microsoft.com/office/drawing/2014/main" id="{A9B210D1-AFDE-4021-8F2B-1743D0CEE48C}"/>
              </a:ext>
            </a:extLst>
          </p:cNvPr>
          <p:cNvSpPr txBox="1"/>
          <p:nvPr userDrawn="1"/>
        </p:nvSpPr>
        <p:spPr>
          <a:xfrm>
            <a:off x="411481" y="6619858"/>
            <a:ext cx="1272784" cy="123111"/>
          </a:xfrm>
          <a:prstGeom prst="rect">
            <a:avLst/>
          </a:prstGeom>
          <a:noFill/>
        </p:spPr>
        <p:txBody>
          <a:bodyPr wrap="none" lIns="0" tIns="0" rIns="0" bIns="0" rtlCol="0">
            <a:spAutoFit/>
          </a:bodyPr>
          <a:lstStyle/>
          <a:p>
            <a:pPr defTabSz="457177"/>
            <a:r>
              <a:rPr lang="en-US" sz="800">
                <a:solidFill>
                  <a:prstClr val="black"/>
                </a:solidFill>
              </a:rPr>
              <a:t>© 2019 Chevron – 10/01/19</a:t>
            </a:r>
          </a:p>
        </p:txBody>
      </p:sp>
    </p:spTree>
    <p:extLst>
      <p:ext uri="{BB962C8B-B14F-4D97-AF65-F5344CB8AC3E}">
        <p14:creationId xmlns:p14="http://schemas.microsoft.com/office/powerpoint/2010/main" val="373153744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Lst>
  <p:hf sldNum="0" hdr="0" ft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171450" indent="-171450" algn="l" defTabSz="457200" rtl="0" eaLnBrk="1" latinLnBrk="0" hangingPunct="1">
        <a:spcBef>
          <a:spcPts val="500"/>
        </a:spcBef>
        <a:buFont typeface="Arial"/>
        <a:buChar char="•"/>
        <a:defRPr sz="1800" kern="1200">
          <a:solidFill>
            <a:schemeClr val="tx1"/>
          </a:solidFill>
          <a:latin typeface="+mn-lt"/>
          <a:ea typeface="+mn-ea"/>
          <a:cs typeface="+mn-cs"/>
        </a:defRPr>
      </a:lvl1pPr>
      <a:lvl2pPr marL="342900" indent="-171450" algn="l" defTabSz="457200" rtl="0" eaLnBrk="1" latinLnBrk="0" hangingPunct="1">
        <a:spcBef>
          <a:spcPts val="500"/>
        </a:spcBef>
        <a:buFont typeface="Arial"/>
        <a:buChar char="–"/>
        <a:defRPr sz="1800" kern="1200">
          <a:solidFill>
            <a:schemeClr val="tx1"/>
          </a:solidFill>
          <a:latin typeface="+mn-lt"/>
          <a:ea typeface="+mn-ea"/>
          <a:cs typeface="+mn-cs"/>
        </a:defRPr>
      </a:lvl2pPr>
      <a:lvl3pPr marL="514350" indent="-171450" algn="l" defTabSz="457200" rtl="0" eaLnBrk="1" latinLnBrk="0" hangingPunct="1">
        <a:spcBef>
          <a:spcPts val="500"/>
        </a:spcBef>
        <a:buFont typeface="Arial"/>
        <a:buChar char="•"/>
        <a:defRPr sz="1800" kern="1200">
          <a:solidFill>
            <a:schemeClr val="tx1"/>
          </a:solidFill>
          <a:latin typeface="+mn-lt"/>
          <a:ea typeface="+mn-ea"/>
          <a:cs typeface="+mn-cs"/>
        </a:defRPr>
      </a:lvl3pPr>
      <a:lvl4pPr marL="685800" indent="-171450" algn="l" defTabSz="457200" rtl="0" eaLnBrk="1" latinLnBrk="0" hangingPunct="1">
        <a:spcBef>
          <a:spcPts val="500"/>
        </a:spcBef>
        <a:buSzPct val="100000"/>
        <a:buFont typeface="Arial"/>
        <a:buChar char="–"/>
        <a:defRPr sz="1800" kern="1200">
          <a:solidFill>
            <a:schemeClr val="tx1"/>
          </a:solidFill>
          <a:latin typeface="+mn-lt"/>
          <a:ea typeface="+mn-ea"/>
          <a:cs typeface="+mn-cs"/>
        </a:defRPr>
      </a:lvl4pPr>
      <a:lvl5pPr marL="858838" indent="-173038" algn="l" defTabSz="457200" rtl="0" eaLnBrk="1" latinLnBrk="0" hangingPunct="1">
        <a:spcBef>
          <a:spcPts val="5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68761" y="3775125"/>
            <a:ext cx="4675239" cy="940793"/>
          </a:xfrm>
        </p:spPr>
        <p:txBody>
          <a:bodyPr/>
          <a:lstStyle/>
          <a:p>
            <a:pPr>
              <a:spcAft>
                <a:spcPts val="450"/>
              </a:spcAft>
            </a:pPr>
            <a:r>
              <a:rPr lang="en-US" sz="2400">
                <a:latin typeface="Arial" panose="020B0604020202020204" pitchFamily="34" charset="0"/>
                <a:cs typeface="Arial" panose="020B0604020202020204" pitchFamily="34" charset="0"/>
              </a:rPr>
              <a:t>MSW Initial/Refresher Training:</a:t>
            </a:r>
            <a:br>
              <a:rPr lang="en-US" sz="2400">
                <a:latin typeface="Arial" panose="020B0604020202020204" pitchFamily="34" charset="0"/>
                <a:cs typeface="Arial" panose="020B0604020202020204" pitchFamily="34" charset="0"/>
              </a:rPr>
            </a:br>
            <a:r>
              <a:rPr lang="en-US" sz="2400" b="0"/>
              <a:t>Hot Work and Gas Detection</a:t>
            </a:r>
            <a:endParaRPr lang="en-US" sz="2400" b="0">
              <a:solidFill>
                <a:srgbClr val="002060"/>
              </a:solidFill>
            </a:endParaRPr>
          </a:p>
        </p:txBody>
      </p:sp>
    </p:spTree>
    <p:extLst>
      <p:ext uri="{BB962C8B-B14F-4D97-AF65-F5344CB8AC3E}">
        <p14:creationId xmlns:p14="http://schemas.microsoft.com/office/powerpoint/2010/main" val="341953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F478F5-44E9-4A5F-9BA6-F9F901841054}"/>
              </a:ext>
            </a:extLst>
          </p:cNvPr>
          <p:cNvSpPr/>
          <p:nvPr/>
        </p:nvSpPr>
        <p:spPr>
          <a:xfrm>
            <a:off x="248478" y="2918292"/>
            <a:ext cx="8686800" cy="30711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6148" name="Rectangle 3"/>
          <p:cNvSpPr>
            <a:spLocks noGrp="1" noChangeArrowheads="1"/>
          </p:cNvSpPr>
          <p:nvPr>
            <p:ph type="body" idx="1"/>
          </p:nvPr>
        </p:nvSpPr>
        <p:spPr>
          <a:xfrm>
            <a:off x="482237" y="1131888"/>
            <a:ext cx="8193133" cy="4692715"/>
          </a:xfrm>
        </p:spPr>
        <p:txBody>
          <a:bodyPr>
            <a:normAutofit/>
          </a:bodyPr>
          <a:lstStyle/>
          <a:p>
            <a:pPr marL="0" indent="0">
              <a:lnSpc>
                <a:spcPct val="110000"/>
              </a:lnSpc>
              <a:buNone/>
            </a:pPr>
            <a:r>
              <a:rPr lang="en-US" altLang="en-US" b="1">
                <a:solidFill>
                  <a:schemeClr val="accent1"/>
                </a:solidFill>
              </a:rPr>
              <a:t>Hot Work Permit</a:t>
            </a:r>
          </a:p>
          <a:p>
            <a:pPr lvl="1">
              <a:lnSpc>
                <a:spcPct val="110000"/>
              </a:lnSpc>
            </a:pPr>
            <a:r>
              <a:rPr lang="en-US" altLang="en-US"/>
              <a:t>The Hot Work Permit is used to authorize Hot Work to be performed and aids in assuring that key safeguards are in place prior to the work being conducted. </a:t>
            </a:r>
            <a:r>
              <a:rPr lang="en-US" altLang="en-US" b="1" u="sng"/>
              <a:t>The Hot Work Permit only authorizes the Hot Work portion of the task(s) being conducted. The General Work Permit and (as required) other Permits/Forms will be used to manage the job as a whole.</a:t>
            </a:r>
          </a:p>
          <a:p>
            <a:pPr marL="144028" lvl="1" indent="0">
              <a:lnSpc>
                <a:spcPct val="110000"/>
              </a:lnSpc>
              <a:buNone/>
            </a:pPr>
            <a:endParaRPr lang="en-US" altLang="en-US" b="1" u="sng"/>
          </a:p>
          <a:p>
            <a:pPr lvl="1">
              <a:lnSpc>
                <a:spcPct val="110000"/>
              </a:lnSpc>
            </a:pPr>
            <a:r>
              <a:rPr lang="en-US" b="0" i="0">
                <a:effectLst/>
                <a:latin typeface="Arial" panose="020B0604020202020204" pitchFamily="34" charset="0"/>
              </a:rPr>
              <a:t>Requirements for a Hot Work Permit are as follows (not limited to):</a:t>
            </a:r>
          </a:p>
          <a:p>
            <a:pPr marL="630955" lvl="2" indent="-342900">
              <a:lnSpc>
                <a:spcPct val="110000"/>
              </a:lnSpc>
              <a:buFont typeface="+mj-lt"/>
              <a:buAutoNum type="alphaLcParenR"/>
            </a:pPr>
            <a:r>
              <a:rPr lang="en-US" b="0" i="0">
                <a:effectLst/>
                <a:latin typeface="Arial" panose="020B0604020202020204" pitchFamily="34" charset="0"/>
              </a:rPr>
              <a:t>Open flame hot work inside a hazardous (Classified) location shall require a hot work permit.</a:t>
            </a:r>
          </a:p>
          <a:p>
            <a:pPr marL="630955" lvl="2" indent="-342900">
              <a:lnSpc>
                <a:spcPct val="110000"/>
              </a:lnSpc>
              <a:buFont typeface="+mj-lt"/>
              <a:buAutoNum type="alphaLcParenR"/>
            </a:pPr>
            <a:r>
              <a:rPr lang="en-US" b="0" i="0">
                <a:effectLst/>
                <a:latin typeface="Arial" panose="020B0604020202020204" pitchFamily="34" charset="0"/>
              </a:rPr>
              <a:t>Non-open flame hot work inside a hazardous (classified) location shall be permitted in accordance with risk as determined by the site. </a:t>
            </a:r>
          </a:p>
          <a:p>
            <a:pPr marL="630955" lvl="2" indent="-342900">
              <a:lnSpc>
                <a:spcPct val="110000"/>
              </a:lnSpc>
              <a:buFont typeface="+mj-lt"/>
              <a:buAutoNum type="alphaLcParenR"/>
            </a:pPr>
            <a:r>
              <a:rPr lang="en-US" b="0" i="0">
                <a:effectLst/>
                <a:latin typeface="Arial" panose="020B0604020202020204" pitchFamily="34" charset="0"/>
              </a:rPr>
              <a:t>The use of handheld, battery-operated devices shall be permitted in accordance with risk as determined by the site.</a:t>
            </a:r>
            <a:endParaRPr lang="en-US" altLang="en-US" b="1" u="sng"/>
          </a:p>
          <a:p>
            <a:pPr marL="0" indent="0">
              <a:lnSpc>
                <a:spcPct val="110000"/>
              </a:lnSpc>
              <a:buNone/>
            </a:pPr>
            <a:endParaRPr lang="en-US" altLang="en-US" b="1"/>
          </a:p>
          <a:p>
            <a:pPr lvl="1">
              <a:lnSpc>
                <a:spcPct val="110000"/>
              </a:lnSpc>
            </a:pPr>
            <a:r>
              <a:rPr lang="en-US" b="0" i="0">
                <a:effectLst/>
                <a:latin typeface="Arial" panose="020B0604020202020204" pitchFamily="34" charset="0"/>
              </a:rPr>
              <a:t>A Hot Work Permit shall not be required for Open Flame Hot Work inside a designated Safe Hot Work Area.</a:t>
            </a:r>
            <a:endParaRPr lang="en-US" altLang="en-US">
              <a:solidFill>
                <a:srgbClr val="FF0000"/>
              </a:solidFill>
            </a:endParaRPr>
          </a:p>
        </p:txBody>
      </p:sp>
      <p:sp>
        <p:nvSpPr>
          <p:cNvPr id="6" name="Title 1">
            <a:extLst>
              <a:ext uri="{FF2B5EF4-FFF2-40B4-BE49-F238E27FC236}">
                <a16:creationId xmlns:a16="http://schemas.microsoft.com/office/drawing/2014/main" id="{14F290B9-0C3A-40C2-88D4-9694DC613B06}"/>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err="1"/>
              <a:t>Work</a:t>
            </a:r>
            <a:r>
              <a:rPr lang="en-US" sz="1600"/>
              <a:t> Authorization Requirements (Permit to Work)</a:t>
            </a:r>
          </a:p>
        </p:txBody>
      </p:sp>
    </p:spTree>
    <p:extLst>
      <p:ext uri="{BB962C8B-B14F-4D97-AF65-F5344CB8AC3E}">
        <p14:creationId xmlns:p14="http://schemas.microsoft.com/office/powerpoint/2010/main" val="190733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D3C15EE-4E40-45FB-9A5F-923DDC5AE081}"/>
              </a:ext>
            </a:extLst>
          </p:cNvPr>
          <p:cNvPicPr>
            <a:picLocks noGrp="1" noChangeAspect="1"/>
          </p:cNvPicPr>
          <p:nvPr>
            <p:ph idx="1"/>
          </p:nvPr>
        </p:nvPicPr>
        <p:blipFill>
          <a:blip r:embed="rId3"/>
          <a:stretch>
            <a:fillRect/>
          </a:stretch>
        </p:blipFill>
        <p:spPr>
          <a:xfrm>
            <a:off x="662940" y="773528"/>
            <a:ext cx="7817708" cy="3425494"/>
          </a:xfrm>
          <a:prstGeom prst="rect">
            <a:avLst/>
          </a:prstGeom>
        </p:spPr>
      </p:pic>
      <p:sp>
        <p:nvSpPr>
          <p:cNvPr id="6" name="Title 1">
            <a:extLst>
              <a:ext uri="{FF2B5EF4-FFF2-40B4-BE49-F238E27FC236}">
                <a16:creationId xmlns:a16="http://schemas.microsoft.com/office/drawing/2014/main" id="{3DC24A9A-0783-4F38-8E6A-134D6F950FCC}"/>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err="1"/>
              <a:t>Work</a:t>
            </a:r>
            <a:r>
              <a:rPr lang="en-US" sz="1600"/>
              <a:t> Authorization Requirements (Permit to Work)</a:t>
            </a:r>
          </a:p>
        </p:txBody>
      </p:sp>
      <p:sp>
        <p:nvSpPr>
          <p:cNvPr id="9" name="TextBox 8">
            <a:extLst>
              <a:ext uri="{FF2B5EF4-FFF2-40B4-BE49-F238E27FC236}">
                <a16:creationId xmlns:a16="http://schemas.microsoft.com/office/drawing/2014/main" id="{12198E86-2332-4BE9-9E92-97D9984F7FE4}"/>
              </a:ext>
            </a:extLst>
          </p:cNvPr>
          <p:cNvSpPr txBox="1"/>
          <p:nvPr/>
        </p:nvSpPr>
        <p:spPr>
          <a:xfrm>
            <a:off x="662939" y="4297938"/>
            <a:ext cx="7817709" cy="2117503"/>
          </a:xfrm>
          <a:prstGeom prst="rect">
            <a:avLst/>
          </a:prstGeom>
          <a:solidFill>
            <a:schemeClr val="bg1">
              <a:lumMod val="95000"/>
            </a:schemeClr>
          </a:solidFill>
        </p:spPr>
        <p:txBody>
          <a:bodyPr wrap="square">
            <a:spAutoFit/>
          </a:bodyPr>
          <a:lstStyle/>
          <a:p>
            <a:pPr marL="0" indent="0">
              <a:lnSpc>
                <a:spcPct val="110000"/>
              </a:lnSpc>
              <a:buNone/>
            </a:pPr>
            <a:r>
              <a:rPr lang="en-US" altLang="en-US" sz="1400"/>
              <a:t>The Hot Work Permit is made up of three sections </a:t>
            </a:r>
          </a:p>
          <a:p>
            <a:pPr lvl="2">
              <a:lnSpc>
                <a:spcPct val="110000"/>
              </a:lnSpc>
            </a:pPr>
            <a:r>
              <a:rPr lang="en-US" altLang="en-US" sz="1400"/>
              <a:t>Section A - Completed by Requester and submitted with a Permit to Work</a:t>
            </a:r>
          </a:p>
          <a:p>
            <a:pPr lvl="2">
              <a:lnSpc>
                <a:spcPct val="110000"/>
              </a:lnSpc>
            </a:pPr>
            <a:r>
              <a:rPr lang="en-US" altLang="en-US" sz="1400"/>
              <a:t>Section B - Completed by Issuer &amp; Holder.  </a:t>
            </a:r>
          </a:p>
          <a:p>
            <a:pPr lvl="2">
              <a:lnSpc>
                <a:spcPct val="110000"/>
              </a:lnSpc>
            </a:pPr>
            <a:r>
              <a:rPr lang="en-US" altLang="en-US" sz="1400"/>
              <a:t>Section C - Signatures of designated parties as required</a:t>
            </a:r>
          </a:p>
          <a:p>
            <a:r>
              <a:rPr lang="en-US" sz="1400"/>
              <a:t>Depending on the nature of the hot work taking place – additional forms may be required. </a:t>
            </a:r>
          </a:p>
          <a:p>
            <a:pPr marL="742927" lvl="1" indent="-285750">
              <a:buFont typeface="Arial" panose="020B0604020202020204" pitchFamily="34" charset="0"/>
              <a:buChar char="•"/>
            </a:pPr>
            <a:r>
              <a:rPr lang="en-US" sz="1400"/>
              <a:t>Equipment Isolations Checklist (EIC)</a:t>
            </a:r>
          </a:p>
          <a:p>
            <a:pPr marL="742927" lvl="1" indent="-285750">
              <a:buFont typeface="Arial" panose="020B0604020202020204" pitchFamily="34" charset="0"/>
              <a:buChar char="•"/>
            </a:pPr>
            <a:r>
              <a:rPr lang="en-US" sz="1400"/>
              <a:t>Confined Space Entry Permit</a:t>
            </a:r>
          </a:p>
          <a:p>
            <a:pPr marL="742927" lvl="1" indent="-285750">
              <a:buFont typeface="Arial" panose="020B0604020202020204" pitchFamily="34" charset="0"/>
              <a:buChar char="•"/>
            </a:pPr>
            <a:r>
              <a:rPr lang="en-US" sz="1400"/>
              <a:t>Excavation form</a:t>
            </a:r>
          </a:p>
          <a:p>
            <a:pPr marL="742927" lvl="1" indent="-285750">
              <a:buFont typeface="Arial" panose="020B0604020202020204" pitchFamily="34" charset="0"/>
              <a:buChar char="•"/>
            </a:pPr>
            <a:r>
              <a:rPr lang="en-US" sz="1400"/>
              <a:t>Other forms as designated by Permit Issuer.</a:t>
            </a:r>
            <a:endParaRPr lang="en-MY" sz="1400"/>
          </a:p>
        </p:txBody>
      </p:sp>
    </p:spTree>
    <p:extLst>
      <p:ext uri="{BB962C8B-B14F-4D97-AF65-F5344CB8AC3E}">
        <p14:creationId xmlns:p14="http://schemas.microsoft.com/office/powerpoint/2010/main" val="3470418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195" y="797588"/>
            <a:ext cx="5471964" cy="5434770"/>
          </a:xfrm>
          <a:solidFill>
            <a:schemeClr val="bg1">
              <a:lumMod val="95000"/>
            </a:schemeClr>
          </a:solidFill>
        </p:spPr>
        <p:txBody>
          <a:bodyPr lIns="72000" tIns="72000" rIns="72000">
            <a:noAutofit/>
          </a:bodyPr>
          <a:lstStyle/>
          <a:p>
            <a:pPr marL="0" indent="0">
              <a:lnSpc>
                <a:spcPct val="110000"/>
              </a:lnSpc>
              <a:buNone/>
            </a:pPr>
            <a:r>
              <a:rPr lang="en-US" altLang="en-US" b="1">
                <a:solidFill>
                  <a:schemeClr val="accent1"/>
                </a:solidFill>
              </a:rPr>
              <a:t>Hot Work Permit </a:t>
            </a:r>
          </a:p>
          <a:p>
            <a:pPr lvl="1">
              <a:lnSpc>
                <a:spcPct val="110000"/>
              </a:lnSpc>
            </a:pPr>
            <a:r>
              <a:rPr lang="en-US" altLang="en-US"/>
              <a:t>A Hot Work Permit is required for:</a:t>
            </a:r>
          </a:p>
          <a:p>
            <a:pPr lvl="2">
              <a:lnSpc>
                <a:spcPct val="110000"/>
              </a:lnSpc>
            </a:pPr>
            <a:r>
              <a:rPr lang="en-US" altLang="en-US"/>
              <a:t>All Open Flame Hot Work and</a:t>
            </a:r>
          </a:p>
          <a:p>
            <a:pPr lvl="2">
              <a:lnSpc>
                <a:spcPct val="110000"/>
              </a:lnSpc>
            </a:pPr>
            <a:r>
              <a:rPr lang="en-US" altLang="en-US"/>
              <a:t>All Open Flame and Non-Open Flame Hot Work in Classified Areas.</a:t>
            </a:r>
          </a:p>
          <a:p>
            <a:pPr lvl="1">
              <a:lnSpc>
                <a:spcPct val="110000"/>
              </a:lnSpc>
            </a:pPr>
            <a:r>
              <a:rPr lang="en-US" altLang="en-US"/>
              <a:t>A Hot Work Permit must always be accompanied by a General Work Permit.</a:t>
            </a:r>
          </a:p>
          <a:p>
            <a:pPr lvl="1">
              <a:lnSpc>
                <a:spcPct val="110000"/>
              </a:lnSpc>
            </a:pPr>
            <a:r>
              <a:rPr lang="en-US" altLang="en-US"/>
              <a:t>Hot Work Form is typically recognized by it’s Pink Color.</a:t>
            </a:r>
          </a:p>
          <a:p>
            <a:pPr lvl="1">
              <a:lnSpc>
                <a:spcPct val="110000"/>
              </a:lnSpc>
            </a:pPr>
            <a:r>
              <a:rPr lang="en-US" altLang="en-US"/>
              <a:t>Once agreement has been reached and required safeguards are in place and verified, the Permit Holder will sign the General Work Permit and the Hot Work Permit. In addition to indicating that the safeguards are in place, the Permit Holder signature indicates that the requirements are understood and that the work crew will comply with them.</a:t>
            </a:r>
          </a:p>
          <a:p>
            <a:pPr lvl="1">
              <a:lnSpc>
                <a:spcPct val="110000"/>
              </a:lnSpc>
            </a:pPr>
            <a:r>
              <a:rPr lang="en-US" altLang="en-US"/>
              <a:t>When all the workers, Permit Holder and Permit Approver (if required) signatures are in place, and the Permit Issuer is satisfied that all safeguards have been identified and are in place, the Permit Issuer can sign the permits, thereby giving approval for the work to begin.</a:t>
            </a:r>
            <a:endParaRPr lang="en-US"/>
          </a:p>
        </p:txBody>
      </p:sp>
      <p:pic>
        <p:nvPicPr>
          <p:cNvPr id="6" name="Picture 5"/>
          <p:cNvPicPr>
            <a:picLocks noChangeAspect="1"/>
          </p:cNvPicPr>
          <p:nvPr/>
        </p:nvPicPr>
        <p:blipFill>
          <a:blip r:embed="rId3"/>
          <a:stretch>
            <a:fillRect/>
          </a:stretch>
        </p:blipFill>
        <p:spPr>
          <a:xfrm>
            <a:off x="5883443" y="797588"/>
            <a:ext cx="3068051" cy="5434770"/>
          </a:xfrm>
          <a:prstGeom prst="rect">
            <a:avLst/>
          </a:prstGeom>
        </p:spPr>
      </p:pic>
      <p:sp>
        <p:nvSpPr>
          <p:cNvPr id="7" name="Title 1">
            <a:extLst>
              <a:ext uri="{FF2B5EF4-FFF2-40B4-BE49-F238E27FC236}">
                <a16:creationId xmlns:a16="http://schemas.microsoft.com/office/drawing/2014/main" id="{A81E4C58-F707-4924-9501-5D6FA625ADE9}"/>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err="1"/>
              <a:t>Work</a:t>
            </a:r>
            <a:r>
              <a:rPr lang="en-US" sz="1600"/>
              <a:t> Authorization Requirements (Permit to Work)</a:t>
            </a:r>
          </a:p>
        </p:txBody>
      </p:sp>
    </p:spTree>
    <p:extLst>
      <p:ext uri="{BB962C8B-B14F-4D97-AF65-F5344CB8AC3E}">
        <p14:creationId xmlns:p14="http://schemas.microsoft.com/office/powerpoint/2010/main" val="2128228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idx="1"/>
          </p:nvPr>
        </p:nvSpPr>
        <p:spPr>
          <a:xfrm>
            <a:off x="411480" y="725396"/>
            <a:ext cx="8384375" cy="5639309"/>
          </a:xfrm>
          <a:solidFill>
            <a:schemeClr val="bg1">
              <a:lumMod val="95000"/>
            </a:schemeClr>
          </a:solidFill>
        </p:spPr>
        <p:txBody>
          <a:bodyPr lIns="72000" tIns="0" rIns="72000">
            <a:noAutofit/>
          </a:bodyPr>
          <a:lstStyle/>
          <a:p>
            <a:pPr marL="0" indent="0">
              <a:lnSpc>
                <a:spcPct val="110000"/>
              </a:lnSpc>
              <a:buNone/>
            </a:pPr>
            <a:r>
              <a:rPr lang="en-US" altLang="en-US" sz="1400" b="1">
                <a:solidFill>
                  <a:schemeClr val="accent1"/>
                </a:solidFill>
              </a:rPr>
              <a:t>Permit Issuance</a:t>
            </a:r>
          </a:p>
          <a:p>
            <a:pPr marL="342900" lvl="1" indent="-171450">
              <a:spcBef>
                <a:spcPts val="500"/>
              </a:spcBef>
              <a:buFont typeface="Arial"/>
              <a:buChar char="–"/>
            </a:pPr>
            <a:r>
              <a:rPr lang="en-US" sz="1400">
                <a:solidFill>
                  <a:prstClr val="black"/>
                </a:solidFill>
              </a:rPr>
              <a:t>Work must start within an agreed time period, as designated by the Permit Issuer, when the permit is issued. If work does not start within the designated time frame, then the work permit must be revalidated. </a:t>
            </a:r>
          </a:p>
          <a:p>
            <a:pPr marL="342900" lvl="1" indent="-171450">
              <a:spcBef>
                <a:spcPts val="500"/>
              </a:spcBef>
              <a:buFont typeface="Arial"/>
              <a:buChar char="–"/>
            </a:pPr>
            <a:r>
              <a:rPr lang="en-US" sz="1400">
                <a:solidFill>
                  <a:prstClr val="black"/>
                </a:solidFill>
              </a:rPr>
              <a:t>In all cases, </a:t>
            </a:r>
            <a:r>
              <a:rPr lang="en-US" sz="1400" b="1">
                <a:solidFill>
                  <a:prstClr val="black"/>
                </a:solidFill>
              </a:rPr>
              <a:t>if the work does not start within 1 hour of the issue time listed on the Hot Work Permit, the permit must be revalidated</a:t>
            </a:r>
            <a:r>
              <a:rPr lang="en-US" sz="1400">
                <a:solidFill>
                  <a:prstClr val="black"/>
                </a:solidFill>
              </a:rPr>
              <a:t>. Revalidations must be documented per the Permit to Work Standard.</a:t>
            </a:r>
          </a:p>
          <a:p>
            <a:pPr marL="0" indent="0">
              <a:lnSpc>
                <a:spcPct val="110000"/>
              </a:lnSpc>
              <a:buNone/>
            </a:pPr>
            <a:endParaRPr lang="en-US" altLang="en-US" sz="1400" b="1"/>
          </a:p>
          <a:p>
            <a:pPr marL="0" indent="0">
              <a:lnSpc>
                <a:spcPct val="110000"/>
              </a:lnSpc>
              <a:buNone/>
            </a:pPr>
            <a:r>
              <a:rPr lang="en-US" altLang="en-US" sz="1400" b="1">
                <a:solidFill>
                  <a:schemeClr val="accent1"/>
                </a:solidFill>
              </a:rPr>
              <a:t>Permit Extension</a:t>
            </a:r>
          </a:p>
          <a:p>
            <a:pPr marL="0" indent="0">
              <a:lnSpc>
                <a:spcPct val="110000"/>
              </a:lnSpc>
              <a:buNone/>
            </a:pPr>
            <a:r>
              <a:rPr lang="en-US" altLang="en-US" sz="1400"/>
              <a:t>An Extensions of permits must be documented in Section C of the permit(s). The Permit Issuer must confirm in the field that all conditions, requirements and controls of the Hot Work Permit, General Work Permit, related Permits/Forms, and the JSA remain in effect.</a:t>
            </a:r>
          </a:p>
          <a:p>
            <a:pPr marL="0" indent="0">
              <a:lnSpc>
                <a:spcPct val="110000"/>
              </a:lnSpc>
              <a:buNone/>
            </a:pPr>
            <a:endParaRPr lang="en-US" altLang="en-US" sz="1400"/>
          </a:p>
          <a:p>
            <a:pPr marL="0" indent="0">
              <a:lnSpc>
                <a:spcPct val="110000"/>
              </a:lnSpc>
              <a:buNone/>
            </a:pPr>
            <a:r>
              <a:rPr lang="en-US" altLang="en-US" sz="1400" b="1">
                <a:solidFill>
                  <a:schemeClr val="accent1"/>
                </a:solidFill>
              </a:rPr>
              <a:t>Permit Renewal</a:t>
            </a:r>
          </a:p>
          <a:p>
            <a:pPr marL="0" indent="0">
              <a:buNone/>
            </a:pPr>
            <a:r>
              <a:rPr lang="en-US" sz="1400">
                <a:solidFill>
                  <a:prstClr val="black"/>
                </a:solidFill>
              </a:rPr>
              <a:t>Before a Hot Work Form may be renewed the Permit Issuer must confirm the following:</a:t>
            </a:r>
          </a:p>
          <a:p>
            <a:pPr lvl="1"/>
            <a:r>
              <a:rPr lang="en-US" sz="1400">
                <a:solidFill>
                  <a:prstClr val="black"/>
                </a:solidFill>
              </a:rPr>
              <a:t>A valid General Work Permit is in place.</a:t>
            </a:r>
          </a:p>
          <a:p>
            <a:pPr lvl="1"/>
            <a:r>
              <a:rPr lang="en-US" sz="1400">
                <a:solidFill>
                  <a:prstClr val="black"/>
                </a:solidFill>
              </a:rPr>
              <a:t>Confirm in the field that all conditions, requirements and controls listed on the Permit and JSA remain in effect.</a:t>
            </a:r>
          </a:p>
          <a:p>
            <a:pPr lvl="1"/>
            <a:r>
              <a:rPr lang="en-US" sz="1400">
                <a:solidFill>
                  <a:prstClr val="black"/>
                </a:solidFill>
              </a:rPr>
              <a:t>Confirm that the scope of work remains the same.</a:t>
            </a:r>
          </a:p>
          <a:p>
            <a:pPr lvl="1"/>
            <a:r>
              <a:rPr lang="en-US" sz="1400">
                <a:solidFill>
                  <a:prstClr val="black"/>
                </a:solidFill>
              </a:rPr>
              <a:t>The approved Fire Watch is assigned and present in hot work area.</a:t>
            </a:r>
          </a:p>
          <a:p>
            <a:pPr lvl="1"/>
            <a:r>
              <a:rPr lang="en-US" sz="1400">
                <a:solidFill>
                  <a:prstClr val="black"/>
                </a:solidFill>
              </a:rPr>
              <a:t>Required fire-fighting equipment is on hand and in good operating condition.</a:t>
            </a:r>
          </a:p>
          <a:p>
            <a:pPr lvl="1"/>
            <a:r>
              <a:rPr lang="en-US" sz="1400">
                <a:solidFill>
                  <a:prstClr val="black"/>
                </a:solidFill>
              </a:rPr>
              <a:t>Complete the required documents as indicated by TCC</a:t>
            </a:r>
            <a:endParaRPr lang="en-US" altLang="en-US" sz="1400"/>
          </a:p>
          <a:p>
            <a:pPr marL="171450" lvl="1" indent="0">
              <a:spcBef>
                <a:spcPts val="500"/>
              </a:spcBef>
              <a:buNone/>
            </a:pPr>
            <a:endParaRPr lang="en-US" sz="1400">
              <a:solidFill>
                <a:prstClr val="black"/>
              </a:solidFill>
            </a:endParaRPr>
          </a:p>
          <a:p>
            <a:pPr marL="144028" lvl="1" indent="0">
              <a:lnSpc>
                <a:spcPct val="110000"/>
              </a:lnSpc>
              <a:buNone/>
            </a:pPr>
            <a:endParaRPr lang="en-US" altLang="en-US" sz="1400" b="1" u="sng"/>
          </a:p>
        </p:txBody>
      </p:sp>
      <p:sp>
        <p:nvSpPr>
          <p:cNvPr id="6" name="Title 1">
            <a:extLst>
              <a:ext uri="{FF2B5EF4-FFF2-40B4-BE49-F238E27FC236}">
                <a16:creationId xmlns:a16="http://schemas.microsoft.com/office/drawing/2014/main" id="{14F290B9-0C3A-40C2-88D4-9694DC613B06}"/>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err="1"/>
              <a:t>Work</a:t>
            </a:r>
            <a:r>
              <a:rPr lang="en-US" sz="1600"/>
              <a:t> Authorization - Permit Issuance, Extension and Renewal</a:t>
            </a:r>
          </a:p>
        </p:txBody>
      </p:sp>
    </p:spTree>
    <p:extLst>
      <p:ext uri="{BB962C8B-B14F-4D97-AF65-F5344CB8AC3E}">
        <p14:creationId xmlns:p14="http://schemas.microsoft.com/office/powerpoint/2010/main" val="1369892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idx="1"/>
          </p:nvPr>
        </p:nvSpPr>
        <p:spPr>
          <a:xfrm>
            <a:off x="411480" y="893844"/>
            <a:ext cx="8384375" cy="5422741"/>
          </a:xfrm>
          <a:solidFill>
            <a:schemeClr val="bg1">
              <a:lumMod val="95000"/>
            </a:schemeClr>
          </a:solidFill>
        </p:spPr>
        <p:txBody>
          <a:bodyPr lIns="72000" tIns="0" rIns="72000">
            <a:noAutofit/>
          </a:bodyPr>
          <a:lstStyle/>
          <a:p>
            <a:pPr marL="0" indent="0">
              <a:lnSpc>
                <a:spcPct val="110000"/>
              </a:lnSpc>
              <a:buNone/>
            </a:pPr>
            <a:r>
              <a:rPr lang="en-US" altLang="en-US" sz="1400" b="1">
                <a:solidFill>
                  <a:schemeClr val="accent1"/>
                </a:solidFill>
              </a:rPr>
              <a:t>Permit Renewal</a:t>
            </a:r>
          </a:p>
          <a:p>
            <a:pPr marL="0" indent="0">
              <a:buNone/>
            </a:pPr>
            <a:r>
              <a:rPr lang="en-US" sz="1400">
                <a:solidFill>
                  <a:prstClr val="black"/>
                </a:solidFill>
              </a:rPr>
              <a:t>Before a Hot Work Form may be renewed the Permit Issuer must confirm the following (continued):</a:t>
            </a:r>
            <a:endParaRPr lang="en-US" sz="1400">
              <a:solidFill>
                <a:prstClr val="black"/>
              </a:solidFill>
              <a:highlight>
                <a:srgbClr val="FFFF00"/>
              </a:highlight>
            </a:endParaRPr>
          </a:p>
          <a:p>
            <a:pPr marL="541338" lvl="2" indent="-252413">
              <a:lnSpc>
                <a:spcPct val="110000"/>
              </a:lnSpc>
            </a:pPr>
            <a:r>
              <a:rPr lang="en-US" altLang="en-US" sz="1400"/>
              <a:t>The responsible Qualified Gas Tester (Chevron) must perform new gas testing and document the results. Gas test results must be within an acceptable range (zero percent LFL).</a:t>
            </a:r>
          </a:p>
          <a:p>
            <a:pPr marL="541338" lvl="2" indent="-252413">
              <a:lnSpc>
                <a:spcPct val="110000"/>
              </a:lnSpc>
            </a:pPr>
            <a:r>
              <a:rPr lang="en-US" altLang="en-US" sz="1400"/>
              <a:t>Obtain the signatures of the Permit Holder in the renewal section.</a:t>
            </a:r>
          </a:p>
          <a:p>
            <a:pPr marL="541338" lvl="2" indent="-252413">
              <a:lnSpc>
                <a:spcPct val="110000"/>
              </a:lnSpc>
            </a:pPr>
            <a:r>
              <a:rPr lang="en-US" altLang="en-US" sz="1400"/>
              <a:t>Update all copies of the General Work Permit and any other permits/forms required.</a:t>
            </a:r>
          </a:p>
          <a:p>
            <a:pPr marL="541338" lvl="2" indent="-252413">
              <a:lnSpc>
                <a:spcPct val="110000"/>
              </a:lnSpc>
            </a:pPr>
            <a:r>
              <a:rPr lang="en-US" altLang="en-US" sz="1400"/>
              <a:t>All personnel must sign the renewed General Work Permit (or attached form) following the pre-job safety meeting</a:t>
            </a:r>
          </a:p>
          <a:p>
            <a:pPr marL="0" indent="0">
              <a:lnSpc>
                <a:spcPct val="110000"/>
              </a:lnSpc>
              <a:buNone/>
            </a:pPr>
            <a:endParaRPr lang="en-US" altLang="en-US" sz="1400" b="1"/>
          </a:p>
          <a:p>
            <a:pPr marL="0" indent="0">
              <a:lnSpc>
                <a:spcPct val="110000"/>
              </a:lnSpc>
              <a:buNone/>
            </a:pPr>
            <a:r>
              <a:rPr lang="en-US" altLang="en-US" sz="1400" b="1">
                <a:solidFill>
                  <a:schemeClr val="accent1"/>
                </a:solidFill>
              </a:rPr>
              <a:t>Permit Revalidation</a:t>
            </a:r>
          </a:p>
          <a:p>
            <a:pPr marL="0" indent="0">
              <a:lnSpc>
                <a:spcPct val="110000"/>
              </a:lnSpc>
              <a:buNone/>
            </a:pPr>
            <a:r>
              <a:rPr lang="en-US" altLang="en-US" sz="1400"/>
              <a:t>Should site conditions change or the work be stopped for a period over 60 minutes with no one in attendance, the General Work Permit and Hot Work Form must be revalidated before work can be restarted. Revalidation requires the Permit Issuer to verify that all conditions and requirements on the permit and form remain in effect. The work may be resumed only after the Permit Issuer has given approval to restart the permitted work.</a:t>
            </a:r>
          </a:p>
          <a:p>
            <a:pPr lvl="1">
              <a:lnSpc>
                <a:spcPct val="110000"/>
              </a:lnSpc>
            </a:pPr>
            <a:r>
              <a:rPr lang="en-US" altLang="en-US" sz="1400"/>
              <a:t>Permit revalidation must include gas testing to assure zero % LFL</a:t>
            </a:r>
          </a:p>
          <a:p>
            <a:pPr lvl="1">
              <a:lnSpc>
                <a:spcPct val="110000"/>
              </a:lnSpc>
            </a:pPr>
            <a:endParaRPr lang="en-US" sz="1400"/>
          </a:p>
          <a:p>
            <a:pPr marL="0" indent="0">
              <a:lnSpc>
                <a:spcPct val="110000"/>
              </a:lnSpc>
              <a:buNone/>
            </a:pPr>
            <a:r>
              <a:rPr lang="en-US" sz="1400" b="1">
                <a:solidFill>
                  <a:schemeClr val="accent1"/>
                </a:solidFill>
              </a:rPr>
              <a:t>Changes to the Permit</a:t>
            </a:r>
          </a:p>
          <a:p>
            <a:pPr lvl="1">
              <a:lnSpc>
                <a:spcPct val="110000"/>
              </a:lnSpc>
            </a:pPr>
            <a:r>
              <a:rPr lang="en-US" sz="1400"/>
              <a:t>Only the Permit Issuer can make changes to the information on the permits and associated forms, and any changes made must be documented on all copies and communicated to the Permit Holder.</a:t>
            </a:r>
            <a:endParaRPr lang="en-US" sz="1400">
              <a:solidFill>
                <a:prstClr val="black"/>
              </a:solidFill>
            </a:endParaRPr>
          </a:p>
          <a:p>
            <a:pPr marL="144028" lvl="1" indent="0">
              <a:lnSpc>
                <a:spcPct val="110000"/>
              </a:lnSpc>
              <a:buNone/>
            </a:pPr>
            <a:endParaRPr lang="en-US" altLang="en-US" sz="1400" b="1" u="sng"/>
          </a:p>
        </p:txBody>
      </p:sp>
      <p:sp>
        <p:nvSpPr>
          <p:cNvPr id="6" name="Title 1">
            <a:extLst>
              <a:ext uri="{FF2B5EF4-FFF2-40B4-BE49-F238E27FC236}">
                <a16:creationId xmlns:a16="http://schemas.microsoft.com/office/drawing/2014/main" id="{14F290B9-0C3A-40C2-88D4-9694DC613B06}"/>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err="1"/>
              <a:t>Work</a:t>
            </a:r>
            <a:r>
              <a:rPr lang="en-US" sz="1600"/>
              <a:t> Authorization - Permit Renewal, Revalidation and Changes</a:t>
            </a:r>
          </a:p>
        </p:txBody>
      </p:sp>
    </p:spTree>
    <p:extLst>
      <p:ext uri="{BB962C8B-B14F-4D97-AF65-F5344CB8AC3E}">
        <p14:creationId xmlns:p14="http://schemas.microsoft.com/office/powerpoint/2010/main" val="2396236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idx="1"/>
          </p:nvPr>
        </p:nvSpPr>
        <p:spPr>
          <a:xfrm>
            <a:off x="291161" y="893845"/>
            <a:ext cx="4184586" cy="5386640"/>
          </a:xfrm>
          <a:solidFill>
            <a:schemeClr val="bg1">
              <a:lumMod val="95000"/>
            </a:schemeClr>
          </a:solidFill>
        </p:spPr>
        <p:txBody>
          <a:bodyPr lIns="72000" tIns="0" rIns="72000">
            <a:noAutofit/>
          </a:bodyPr>
          <a:lstStyle/>
          <a:p>
            <a:pPr marL="0" indent="0" algn="ctr">
              <a:lnSpc>
                <a:spcPct val="110000"/>
              </a:lnSpc>
              <a:buNone/>
            </a:pPr>
            <a:r>
              <a:rPr lang="en-US" altLang="en-US" sz="1400" b="1">
                <a:solidFill>
                  <a:schemeClr val="accent1"/>
                </a:solidFill>
              </a:rPr>
              <a:t>Suspending a permit</a:t>
            </a:r>
          </a:p>
          <a:p>
            <a:pPr lvl="1">
              <a:lnSpc>
                <a:spcPct val="110000"/>
              </a:lnSpc>
            </a:pPr>
            <a:r>
              <a:rPr lang="en-US" altLang="en-US" sz="1400"/>
              <a:t>Hot Work shall be stopped / suspended and all ignition sources eliminated, and the Permit revalidated prior to resumption of work, in but not limited to the following circumstances:</a:t>
            </a:r>
          </a:p>
          <a:p>
            <a:pPr lvl="2">
              <a:lnSpc>
                <a:spcPct val="110000"/>
              </a:lnSpc>
            </a:pPr>
            <a:r>
              <a:rPr lang="en-US" altLang="en-US" sz="1400"/>
              <a:t>Change in job site conditions that may create a potentially minor unsafe condition</a:t>
            </a:r>
          </a:p>
          <a:p>
            <a:pPr lvl="2">
              <a:lnSpc>
                <a:spcPct val="110000"/>
              </a:lnSpc>
            </a:pPr>
            <a:r>
              <a:rPr lang="en-US" altLang="en-US" sz="1400"/>
              <a:t>Gas monitoring indicates concentrations outside of the accepted values.</a:t>
            </a:r>
          </a:p>
          <a:p>
            <a:pPr lvl="2">
              <a:lnSpc>
                <a:spcPct val="110000"/>
              </a:lnSpc>
            </a:pPr>
            <a:r>
              <a:rPr lang="en-US" altLang="en-US" sz="1400"/>
              <a:t>The Facility emergency alarm is sounded excluding planned or routine testing.</a:t>
            </a:r>
          </a:p>
          <a:p>
            <a:pPr lvl="2">
              <a:lnSpc>
                <a:spcPct val="110000"/>
              </a:lnSpc>
            </a:pPr>
            <a:r>
              <a:rPr lang="en-US" altLang="en-US" sz="1400"/>
              <a:t>A required safeguard is no longer present or functional (examples: gas detection failure, etc.)</a:t>
            </a:r>
          </a:p>
          <a:p>
            <a:pPr lvl="2">
              <a:lnSpc>
                <a:spcPct val="110000"/>
              </a:lnSpc>
            </a:pPr>
            <a:r>
              <a:rPr lang="en-US" altLang="en-US" sz="1400"/>
              <a:t>Anyone exercises Stop Work Authority</a:t>
            </a:r>
          </a:p>
          <a:p>
            <a:pPr lvl="2">
              <a:lnSpc>
                <a:spcPct val="110000"/>
              </a:lnSpc>
            </a:pPr>
            <a:r>
              <a:rPr lang="en-US" altLang="en-US" sz="1400"/>
              <a:t>Change in scope of the work that was not anticipated</a:t>
            </a:r>
          </a:p>
          <a:p>
            <a:pPr lvl="2">
              <a:lnSpc>
                <a:spcPct val="110000"/>
              </a:lnSpc>
            </a:pPr>
            <a:r>
              <a:rPr lang="en-US" altLang="en-US" sz="1400"/>
              <a:t>The job site has been unattended for more than 1 hour</a:t>
            </a:r>
          </a:p>
        </p:txBody>
      </p:sp>
      <p:sp>
        <p:nvSpPr>
          <p:cNvPr id="6" name="Title 1">
            <a:extLst>
              <a:ext uri="{FF2B5EF4-FFF2-40B4-BE49-F238E27FC236}">
                <a16:creationId xmlns:a16="http://schemas.microsoft.com/office/drawing/2014/main" id="{14F290B9-0C3A-40C2-88D4-9694DC613B06}"/>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err="1"/>
              <a:t>Work</a:t>
            </a:r>
            <a:r>
              <a:rPr lang="en-US" sz="1600"/>
              <a:t> Authorization - Permit Suspension and Cancellation</a:t>
            </a:r>
          </a:p>
        </p:txBody>
      </p:sp>
      <p:sp>
        <p:nvSpPr>
          <p:cNvPr id="5" name="TextBox 4">
            <a:extLst>
              <a:ext uri="{FF2B5EF4-FFF2-40B4-BE49-F238E27FC236}">
                <a16:creationId xmlns:a16="http://schemas.microsoft.com/office/drawing/2014/main" id="{92D2A960-A9E9-4EC0-BA40-14BC73C109CD}"/>
              </a:ext>
            </a:extLst>
          </p:cNvPr>
          <p:cNvSpPr txBox="1"/>
          <p:nvPr/>
        </p:nvSpPr>
        <p:spPr>
          <a:xfrm>
            <a:off x="4571999" y="845710"/>
            <a:ext cx="4355433" cy="5524654"/>
          </a:xfrm>
          <a:prstGeom prst="rect">
            <a:avLst/>
          </a:prstGeom>
          <a:noFill/>
        </p:spPr>
        <p:txBody>
          <a:bodyPr wrap="square">
            <a:spAutoFit/>
          </a:bodyPr>
          <a:lstStyle/>
          <a:p>
            <a:pPr marL="0" indent="0" algn="ctr">
              <a:lnSpc>
                <a:spcPct val="110000"/>
              </a:lnSpc>
              <a:buNone/>
            </a:pPr>
            <a:r>
              <a:rPr lang="en-US" altLang="en-US" sz="1400" b="1">
                <a:solidFill>
                  <a:schemeClr val="accent1"/>
                </a:solidFill>
              </a:rPr>
              <a:t>Permit Cancellation</a:t>
            </a:r>
          </a:p>
          <a:p>
            <a:pPr marL="0" indent="0">
              <a:lnSpc>
                <a:spcPct val="110000"/>
              </a:lnSpc>
              <a:buNone/>
            </a:pPr>
            <a:r>
              <a:rPr lang="en-US" altLang="en-US" sz="1400"/>
              <a:t>Work must be stopped, and the permit canceled under any of the following conditions:</a:t>
            </a:r>
          </a:p>
          <a:p>
            <a:pPr marL="265113" lvl="2" indent="-265113">
              <a:lnSpc>
                <a:spcPct val="110000"/>
              </a:lnSpc>
              <a:buFont typeface="Arial" panose="020B0604020202020204" pitchFamily="34" charset="0"/>
              <a:buChar char="•"/>
            </a:pPr>
            <a:r>
              <a:rPr lang="en-US" altLang="en-US" sz="1400"/>
              <a:t>No qualified Fire Watch designated for the hot work or the fire watch gets called away</a:t>
            </a:r>
          </a:p>
          <a:p>
            <a:pPr marL="265113" lvl="2" indent="-265113">
              <a:lnSpc>
                <a:spcPct val="110000"/>
              </a:lnSpc>
              <a:buFont typeface="Arial" panose="020B0604020202020204" pitchFamily="34" charset="0"/>
              <a:buChar char="•"/>
            </a:pPr>
            <a:r>
              <a:rPr lang="en-US" altLang="en-US" sz="1400"/>
              <a:t>A change in the scope of the work (such as the addition of work that was not originally anticipated e.g., cold work task requiring hot work methods, task changes making entry into a confined space necessary, etc.)</a:t>
            </a:r>
          </a:p>
          <a:p>
            <a:pPr marL="265113" lvl="2" indent="-265113">
              <a:lnSpc>
                <a:spcPct val="110000"/>
              </a:lnSpc>
              <a:buFont typeface="Arial" panose="020B0604020202020204" pitchFamily="34" charset="0"/>
              <a:buChar char="•"/>
            </a:pPr>
            <a:r>
              <a:rPr lang="en-US" altLang="en-US" sz="1400"/>
              <a:t>A change in the job site conditions, resulting in a potential significant hazard, such as a leak or spill.</a:t>
            </a:r>
          </a:p>
          <a:p>
            <a:pPr marL="265113" lvl="2" indent="-265113">
              <a:lnSpc>
                <a:spcPct val="110000"/>
              </a:lnSpc>
              <a:buFont typeface="Arial" panose="020B0604020202020204" pitchFamily="34" charset="0"/>
              <a:buChar char="•"/>
            </a:pPr>
            <a:r>
              <a:rPr lang="en-US" altLang="en-US" sz="1400"/>
              <a:t>The permit limit has been reached. The permit can only be open for seven calendar days.</a:t>
            </a:r>
          </a:p>
          <a:p>
            <a:pPr marL="265113" lvl="2" indent="-265113">
              <a:lnSpc>
                <a:spcPct val="110000"/>
              </a:lnSpc>
              <a:buFont typeface="Arial" panose="020B0604020202020204" pitchFamily="34" charset="0"/>
              <a:buChar char="•"/>
            </a:pPr>
            <a:r>
              <a:rPr lang="en-US" altLang="en-US" sz="1400"/>
              <a:t>There’s been an interruption of work due to a holiday, vacation, and/or any other interruption (excluding the two weekend days which are allowed) of a day or more.</a:t>
            </a:r>
          </a:p>
          <a:p>
            <a:pPr marL="265113" lvl="2" indent="-265113">
              <a:lnSpc>
                <a:spcPct val="110000"/>
              </a:lnSpc>
              <a:buFont typeface="Arial" panose="020B0604020202020204" pitchFamily="34" charset="0"/>
              <a:buChar char="•"/>
            </a:pPr>
            <a:r>
              <a:rPr lang="en-US" altLang="en-US" sz="1400"/>
              <a:t>The entire work crew has changed.</a:t>
            </a:r>
          </a:p>
          <a:p>
            <a:pPr marL="0" indent="0">
              <a:lnSpc>
                <a:spcPct val="110000"/>
              </a:lnSpc>
              <a:buNone/>
            </a:pPr>
            <a:endParaRPr lang="en-US" altLang="en-US" sz="1400"/>
          </a:p>
          <a:p>
            <a:pPr marL="0" indent="0">
              <a:lnSpc>
                <a:spcPct val="110000"/>
              </a:lnSpc>
              <a:buNone/>
            </a:pPr>
            <a:r>
              <a:rPr lang="en-US" altLang="en-US" sz="1400"/>
              <a:t>After Cancellation, a new permit must be issued to resume work.</a:t>
            </a:r>
          </a:p>
        </p:txBody>
      </p:sp>
    </p:spTree>
    <p:extLst>
      <p:ext uri="{BB962C8B-B14F-4D97-AF65-F5344CB8AC3E}">
        <p14:creationId xmlns:p14="http://schemas.microsoft.com/office/powerpoint/2010/main" val="3430682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6CE4E6-06EA-4C50-A5CA-BEE6C42D7D12}"/>
              </a:ext>
            </a:extLst>
          </p:cNvPr>
          <p:cNvSpPr/>
          <p:nvPr/>
        </p:nvSpPr>
        <p:spPr>
          <a:xfrm>
            <a:off x="248478" y="869780"/>
            <a:ext cx="4948676" cy="471287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3" name="Content Placeholder 2"/>
          <p:cNvSpPr>
            <a:spLocks noGrp="1"/>
          </p:cNvSpPr>
          <p:nvPr>
            <p:ph idx="1"/>
          </p:nvPr>
        </p:nvSpPr>
        <p:spPr>
          <a:xfrm>
            <a:off x="365829" y="1104070"/>
            <a:ext cx="4713973" cy="4021384"/>
          </a:xfrm>
        </p:spPr>
        <p:txBody>
          <a:bodyPr/>
          <a:lstStyle/>
          <a:p>
            <a:pPr marL="0" indent="0">
              <a:lnSpc>
                <a:spcPct val="110000"/>
              </a:lnSpc>
              <a:buNone/>
            </a:pPr>
            <a:r>
              <a:rPr lang="en-US" b="1">
                <a:solidFill>
                  <a:schemeClr val="accent1"/>
                </a:solidFill>
              </a:rPr>
              <a:t>Fire Watch</a:t>
            </a:r>
          </a:p>
          <a:p>
            <a:pPr lvl="1">
              <a:lnSpc>
                <a:spcPct val="110000"/>
              </a:lnSpc>
            </a:pPr>
            <a:r>
              <a:rPr lang="en-US"/>
              <a:t>An individual who is trained and competent in basic fire-fighting and whose role it is to observe conditions in the immediate and adjacent areas of hot work to ensure it is performed safely, and to sound the alarm if necessary.</a:t>
            </a:r>
          </a:p>
          <a:p>
            <a:pPr marL="0" indent="0">
              <a:lnSpc>
                <a:spcPct val="110000"/>
              </a:lnSpc>
              <a:buNone/>
            </a:pPr>
            <a:endParaRPr lang="en-US" altLang="en-US" b="1"/>
          </a:p>
          <a:p>
            <a:pPr marL="0" indent="0">
              <a:lnSpc>
                <a:spcPct val="110000"/>
              </a:lnSpc>
              <a:buNone/>
            </a:pPr>
            <a:r>
              <a:rPr lang="en-US" altLang="en-US" b="1">
                <a:solidFill>
                  <a:schemeClr val="accent1"/>
                </a:solidFill>
              </a:rPr>
              <a:t>Person Performing Hot Work</a:t>
            </a:r>
          </a:p>
          <a:p>
            <a:pPr lvl="1">
              <a:lnSpc>
                <a:spcPct val="110000"/>
              </a:lnSpc>
            </a:pPr>
            <a:r>
              <a:rPr lang="en-US" altLang="en-US"/>
              <a:t>Knows how to perform the Hot work procedures and is aware of the hazards involved.</a:t>
            </a:r>
          </a:p>
          <a:p>
            <a:pPr lvl="1">
              <a:lnSpc>
                <a:spcPct val="110000"/>
              </a:lnSpc>
            </a:pPr>
            <a:r>
              <a:rPr lang="en-US" altLang="en-US"/>
              <a:t>Only performs hot work when the requisite work permits are in place.</a:t>
            </a:r>
          </a:p>
          <a:p>
            <a:pPr lvl="1">
              <a:lnSpc>
                <a:spcPct val="110000"/>
              </a:lnSpc>
            </a:pPr>
            <a:r>
              <a:rPr lang="en-US" altLang="en-US"/>
              <a:t>Inspects all equipment required for the task.</a:t>
            </a:r>
          </a:p>
          <a:p>
            <a:pPr lvl="1">
              <a:lnSpc>
                <a:spcPct val="110000"/>
              </a:lnSpc>
            </a:pPr>
            <a:r>
              <a:rPr lang="en-US" altLang="en-US"/>
              <a:t>Stops the work if unsafe conditions develop.</a:t>
            </a:r>
          </a:p>
          <a:p>
            <a:pPr marL="144028" lvl="1" indent="0">
              <a:lnSpc>
                <a:spcPct val="110000"/>
              </a:lnSpc>
              <a:buNone/>
            </a:pPr>
            <a:endParaRPr lang="en-US" altLang="en-US"/>
          </a:p>
        </p:txBody>
      </p:sp>
      <p:sp>
        <p:nvSpPr>
          <p:cNvPr id="7" name="Title 1">
            <a:extLst>
              <a:ext uri="{FF2B5EF4-FFF2-40B4-BE49-F238E27FC236}">
                <a16:creationId xmlns:a16="http://schemas.microsoft.com/office/drawing/2014/main" id="{122C2852-8380-48DC-9820-7A8BE3EF6CEA}"/>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a:t>Roles and Responsibilities</a:t>
            </a:r>
          </a:p>
        </p:txBody>
      </p:sp>
      <p:pic>
        <p:nvPicPr>
          <p:cNvPr id="5" name="Picture 4">
            <a:extLst>
              <a:ext uri="{FF2B5EF4-FFF2-40B4-BE49-F238E27FC236}">
                <a16:creationId xmlns:a16="http://schemas.microsoft.com/office/drawing/2014/main" id="{575A78B9-0C7A-419E-A022-946DD0E0C2C1}"/>
              </a:ext>
            </a:extLst>
          </p:cNvPr>
          <p:cNvPicPr>
            <a:picLocks noChangeAspect="1"/>
          </p:cNvPicPr>
          <p:nvPr/>
        </p:nvPicPr>
        <p:blipFill>
          <a:blip r:embed="rId3"/>
          <a:stretch>
            <a:fillRect/>
          </a:stretch>
        </p:blipFill>
        <p:spPr>
          <a:xfrm>
            <a:off x="5314505" y="1351043"/>
            <a:ext cx="3535366" cy="2870048"/>
          </a:xfrm>
          <a:prstGeom prst="rect">
            <a:avLst/>
          </a:prstGeom>
        </p:spPr>
      </p:pic>
    </p:spTree>
    <p:extLst>
      <p:ext uri="{BB962C8B-B14F-4D97-AF65-F5344CB8AC3E}">
        <p14:creationId xmlns:p14="http://schemas.microsoft.com/office/powerpoint/2010/main" val="10208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62F91F-5472-4905-8ABE-E64CEBCCC9B1}"/>
              </a:ext>
            </a:extLst>
          </p:cNvPr>
          <p:cNvSpPr/>
          <p:nvPr/>
        </p:nvSpPr>
        <p:spPr>
          <a:xfrm>
            <a:off x="248478" y="869780"/>
            <a:ext cx="8686800" cy="51197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3" name="Content Placeholder 2"/>
          <p:cNvSpPr>
            <a:spLocks noGrp="1"/>
          </p:cNvSpPr>
          <p:nvPr>
            <p:ph idx="1"/>
          </p:nvPr>
        </p:nvSpPr>
        <p:spPr>
          <a:xfrm>
            <a:off x="411480" y="1006793"/>
            <a:ext cx="8320628" cy="4914558"/>
          </a:xfrm>
        </p:spPr>
        <p:txBody>
          <a:bodyPr/>
          <a:lstStyle/>
          <a:p>
            <a:pPr marL="0" indent="0">
              <a:lnSpc>
                <a:spcPct val="110000"/>
              </a:lnSpc>
              <a:buNone/>
            </a:pPr>
            <a:r>
              <a:rPr lang="en-US" altLang="en-US" b="1">
                <a:solidFill>
                  <a:schemeClr val="accent1"/>
                </a:solidFill>
              </a:rPr>
              <a:t>Qualified Gas Tester</a:t>
            </a:r>
          </a:p>
          <a:p>
            <a:pPr lvl="1">
              <a:lnSpc>
                <a:spcPct val="110000"/>
              </a:lnSpc>
            </a:pPr>
            <a:r>
              <a:rPr lang="en-US" altLang="en-US"/>
              <a:t>A person who has received thorough training in gas-testing above the Competent Gas Monitor level.  This person is more knowledgeable in what gases are likely to be present in process areas and understands gas testing techniques to a deeper level. </a:t>
            </a:r>
            <a:r>
              <a:rPr lang="en-US" altLang="en-US" b="1"/>
              <a:t>A Qualified Gas Tester must be a Chevron employee and have passed the relevant SWP standards training.</a:t>
            </a:r>
          </a:p>
          <a:p>
            <a:pPr marL="144028" lvl="1" indent="0">
              <a:lnSpc>
                <a:spcPct val="110000"/>
              </a:lnSpc>
              <a:buNone/>
            </a:pPr>
            <a:endParaRPr lang="en-US" altLang="en-US" b="1"/>
          </a:p>
          <a:p>
            <a:pPr marL="0" indent="0">
              <a:lnSpc>
                <a:spcPct val="110000"/>
              </a:lnSpc>
              <a:buNone/>
            </a:pPr>
            <a:r>
              <a:rPr lang="en-US" b="1">
                <a:solidFill>
                  <a:schemeClr val="accent1"/>
                </a:solidFill>
              </a:rPr>
              <a:t>Competent Gas Monitor</a:t>
            </a:r>
          </a:p>
          <a:p>
            <a:pPr lvl="1">
              <a:lnSpc>
                <a:spcPct val="110000"/>
              </a:lnSpc>
            </a:pPr>
            <a:r>
              <a:rPr lang="en-US"/>
              <a:t>A person who is competent in the calibration and use of portable gas-testing equipment and has successfully demonstrated the use of the equipment in the field and is able to recognize hazards inherent to Hot Work or Confined Space Entry. </a:t>
            </a:r>
          </a:p>
          <a:p>
            <a:pPr lvl="1">
              <a:lnSpc>
                <a:spcPct val="110000"/>
              </a:lnSpc>
            </a:pPr>
            <a:r>
              <a:rPr lang="en-US"/>
              <a:t>A Competent Gas Monitor can be an employee or contractor.</a:t>
            </a:r>
          </a:p>
        </p:txBody>
      </p:sp>
      <p:sp>
        <p:nvSpPr>
          <p:cNvPr id="7" name="Title 1">
            <a:extLst>
              <a:ext uri="{FF2B5EF4-FFF2-40B4-BE49-F238E27FC236}">
                <a16:creationId xmlns:a16="http://schemas.microsoft.com/office/drawing/2014/main" id="{780424F1-E231-4863-945D-17BB5AA959B9}"/>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a:t>Roles and Responsibilities</a:t>
            </a:r>
          </a:p>
        </p:txBody>
      </p:sp>
    </p:spTree>
    <p:extLst>
      <p:ext uri="{BB962C8B-B14F-4D97-AF65-F5344CB8AC3E}">
        <p14:creationId xmlns:p14="http://schemas.microsoft.com/office/powerpoint/2010/main" val="368373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375" y="944162"/>
            <a:ext cx="8444421" cy="4677806"/>
          </a:xfrm>
          <a:solidFill>
            <a:schemeClr val="bg1">
              <a:lumMod val="95000"/>
            </a:schemeClr>
          </a:solidFill>
        </p:spPr>
        <p:txBody>
          <a:bodyPr>
            <a:normAutofit lnSpcReduction="10000"/>
          </a:bodyPr>
          <a:lstStyle/>
          <a:p>
            <a:pPr marL="0" indent="0">
              <a:lnSpc>
                <a:spcPct val="110000"/>
              </a:lnSpc>
              <a:buNone/>
            </a:pPr>
            <a:r>
              <a:rPr lang="en-US" altLang="en-US" b="1">
                <a:solidFill>
                  <a:schemeClr val="accent1"/>
                </a:solidFill>
              </a:rPr>
              <a:t>Hazard Analysis</a:t>
            </a:r>
          </a:p>
          <a:p>
            <a:pPr lvl="1">
              <a:lnSpc>
                <a:spcPct val="110000"/>
              </a:lnSpc>
            </a:pPr>
            <a:r>
              <a:rPr lang="en-US" altLang="en-US"/>
              <a:t>A Hazard Analysis shall be performed in accordance with the F&amp;L Hazard Analysis Standard when planning work involving Hot Work: </a:t>
            </a:r>
          </a:p>
          <a:p>
            <a:pPr marL="714375" lvl="2" indent="-263525">
              <a:lnSpc>
                <a:spcPct val="110000"/>
              </a:lnSpc>
            </a:pPr>
            <a:r>
              <a:rPr lang="en-US" altLang="en-US"/>
              <a:t>To identify significant potential hazards.</a:t>
            </a:r>
          </a:p>
          <a:p>
            <a:pPr marL="714375" lvl="2" indent="-263525">
              <a:lnSpc>
                <a:spcPct val="110000"/>
              </a:lnSpc>
            </a:pPr>
            <a:r>
              <a:rPr lang="en-US" altLang="en-US"/>
              <a:t>To identify the need for safeguards such as gas testing.</a:t>
            </a:r>
          </a:p>
          <a:p>
            <a:pPr marL="714375" lvl="2" indent="-263525">
              <a:lnSpc>
                <a:spcPct val="110000"/>
              </a:lnSpc>
            </a:pPr>
            <a:r>
              <a:rPr lang="en-US" altLang="en-US"/>
              <a:t>To identify if work will require permits (e.g., Permit to Work, Isolation of Hazardous Energy, Confined Space &amp; Excavation). </a:t>
            </a:r>
          </a:p>
          <a:p>
            <a:pPr marL="714375" lvl="2" indent="-263525">
              <a:lnSpc>
                <a:spcPct val="110000"/>
              </a:lnSpc>
            </a:pPr>
            <a:r>
              <a:rPr lang="en-US" altLang="en-US"/>
              <a:t>To assess the need for or evaluation of Simultaneous Operations (SimOps). </a:t>
            </a:r>
          </a:p>
          <a:p>
            <a:pPr marL="714375" lvl="2" indent="-263525">
              <a:lnSpc>
                <a:spcPct val="110000"/>
              </a:lnSpc>
            </a:pPr>
            <a:r>
              <a:rPr lang="en-US" altLang="en-US"/>
              <a:t>To identify and evaluate precautions to ensure that work may be conducted safely.</a:t>
            </a:r>
          </a:p>
          <a:p>
            <a:pPr marL="714375" lvl="2" indent="-263525">
              <a:lnSpc>
                <a:spcPct val="110000"/>
              </a:lnSpc>
            </a:pPr>
            <a:endParaRPr lang="en-US" altLang="en-US"/>
          </a:p>
          <a:p>
            <a:pPr lvl="1">
              <a:lnSpc>
                <a:spcPct val="110000"/>
              </a:lnSpc>
            </a:pPr>
            <a:r>
              <a:rPr lang="en-US" altLang="en-US"/>
              <a:t>Planning Phase Hazard Analysis</a:t>
            </a:r>
          </a:p>
          <a:p>
            <a:pPr marL="714375" lvl="2" indent="-263525">
              <a:lnSpc>
                <a:spcPct val="110000"/>
              </a:lnSpc>
            </a:pPr>
            <a:r>
              <a:rPr lang="en-US" altLang="en-US"/>
              <a:t>Qualified person(s) carry out a hazard assessment as early as possible to identify potential hazards and determine controls.</a:t>
            </a:r>
          </a:p>
          <a:p>
            <a:pPr lvl="2">
              <a:lnSpc>
                <a:spcPct val="110000"/>
              </a:lnSpc>
            </a:pPr>
            <a:endParaRPr lang="en-US" altLang="en-US"/>
          </a:p>
          <a:p>
            <a:pPr lvl="1">
              <a:lnSpc>
                <a:spcPct val="110000"/>
              </a:lnSpc>
            </a:pPr>
            <a:r>
              <a:rPr lang="en-US" altLang="en-US"/>
              <a:t>Additional Forms and Documentation</a:t>
            </a:r>
          </a:p>
          <a:p>
            <a:pPr marL="714375" lvl="2" indent="-263525">
              <a:lnSpc>
                <a:spcPct val="110000"/>
              </a:lnSpc>
            </a:pPr>
            <a:r>
              <a:rPr lang="en-US" altLang="en-US"/>
              <a:t>Based on the Hazard Assessment the requirement for additional work forms will be determined. (e.g. Critical Start Work Checks Form, Confined Space Entry form)</a:t>
            </a:r>
          </a:p>
        </p:txBody>
      </p:sp>
      <p:sp>
        <p:nvSpPr>
          <p:cNvPr id="7" name="Title 1">
            <a:extLst>
              <a:ext uri="{FF2B5EF4-FFF2-40B4-BE49-F238E27FC236}">
                <a16:creationId xmlns:a16="http://schemas.microsoft.com/office/drawing/2014/main" id="{D9C882EE-5847-4FF4-B285-7634959DB084}"/>
              </a:ext>
            </a:extLst>
          </p:cNvPr>
          <p:cNvSpPr>
            <a:spLocks noGrp="1"/>
          </p:cNvSpPr>
          <p:nvPr>
            <p:ph type="title"/>
          </p:nvPr>
        </p:nvSpPr>
        <p:spPr>
          <a:xfrm>
            <a:off x="411480" y="14802"/>
            <a:ext cx="8320628" cy="858108"/>
          </a:xfrm>
        </p:spPr>
        <p:txBody>
          <a:bodyPr anchor="t">
            <a:normAutofit/>
          </a:bodyPr>
          <a:lstStyle/>
          <a:p>
            <a:r>
              <a:rPr lang="en-US" altLang="en-US"/>
              <a:t>Job Site Preparation for a Hot Work</a:t>
            </a:r>
            <a:br>
              <a:rPr lang="en-US" altLang="en-US"/>
            </a:br>
            <a:r>
              <a:rPr lang="en-US" altLang="en-US" sz="1600"/>
              <a:t>Hazard Analysis</a:t>
            </a:r>
            <a:endParaRPr lang="en-US" sz="1600"/>
          </a:p>
        </p:txBody>
      </p:sp>
    </p:spTree>
    <p:extLst>
      <p:ext uri="{BB962C8B-B14F-4D97-AF65-F5344CB8AC3E}">
        <p14:creationId xmlns:p14="http://schemas.microsoft.com/office/powerpoint/2010/main" val="84779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1332469"/>
            <a:ext cx="8320628" cy="1301674"/>
          </a:xfrm>
        </p:spPr>
        <p:txBody>
          <a:bodyPr/>
          <a:lstStyle/>
          <a:p>
            <a:pPr marL="0" indent="0">
              <a:lnSpc>
                <a:spcPct val="110000"/>
              </a:lnSpc>
              <a:buNone/>
            </a:pPr>
            <a:r>
              <a:rPr lang="en-US" altLang="en-US" b="1"/>
              <a:t>Hazard Analysis</a:t>
            </a:r>
          </a:p>
          <a:p>
            <a:pPr lvl="1">
              <a:lnSpc>
                <a:spcPct val="110000"/>
              </a:lnSpc>
            </a:pPr>
            <a:r>
              <a:rPr lang="en-US" altLang="en-US"/>
              <a:t>All work tasks require a review of the Task Consequence Catalogue (TCC) to help with determining what Hazard Analysis, Permit(s), Approver, etc. requirements are necessary. The TCC is part of the Hazard Analysis Standard.</a:t>
            </a:r>
          </a:p>
          <a:p>
            <a:endParaRPr lang="en-US"/>
          </a:p>
        </p:txBody>
      </p:sp>
      <p:sp>
        <p:nvSpPr>
          <p:cNvPr id="7" name="Title 1">
            <a:extLst>
              <a:ext uri="{FF2B5EF4-FFF2-40B4-BE49-F238E27FC236}">
                <a16:creationId xmlns:a16="http://schemas.microsoft.com/office/drawing/2014/main" id="{58374710-8866-4906-9A06-28CAC1750BC1}"/>
              </a:ext>
            </a:extLst>
          </p:cNvPr>
          <p:cNvSpPr>
            <a:spLocks noGrp="1"/>
          </p:cNvSpPr>
          <p:nvPr>
            <p:ph type="title"/>
          </p:nvPr>
        </p:nvSpPr>
        <p:spPr>
          <a:xfrm>
            <a:off x="411480" y="14802"/>
            <a:ext cx="8320628" cy="858108"/>
          </a:xfrm>
        </p:spPr>
        <p:txBody>
          <a:bodyPr anchor="t">
            <a:normAutofit/>
          </a:bodyPr>
          <a:lstStyle/>
          <a:p>
            <a:r>
              <a:rPr lang="en-US" altLang="en-US"/>
              <a:t>Job Site Preparation for a Hot Work</a:t>
            </a:r>
            <a:br>
              <a:rPr lang="en-US" altLang="en-US"/>
            </a:br>
            <a:r>
              <a:rPr lang="en-US" altLang="en-US" sz="1600"/>
              <a:t>Hazard Analysis</a:t>
            </a:r>
            <a:endParaRPr lang="en-US" sz="1600"/>
          </a:p>
        </p:txBody>
      </p:sp>
      <p:pic>
        <p:nvPicPr>
          <p:cNvPr id="9" name="Picture 8">
            <a:extLst>
              <a:ext uri="{FF2B5EF4-FFF2-40B4-BE49-F238E27FC236}">
                <a16:creationId xmlns:a16="http://schemas.microsoft.com/office/drawing/2014/main" id="{40891BE7-94BF-4D64-8AD4-35874450C1C4}"/>
              </a:ext>
            </a:extLst>
          </p:cNvPr>
          <p:cNvPicPr>
            <a:picLocks noChangeAspect="1"/>
          </p:cNvPicPr>
          <p:nvPr/>
        </p:nvPicPr>
        <p:blipFill>
          <a:blip r:embed="rId3"/>
          <a:stretch>
            <a:fillRect/>
          </a:stretch>
        </p:blipFill>
        <p:spPr>
          <a:xfrm>
            <a:off x="411480" y="2634143"/>
            <a:ext cx="8320629" cy="2660375"/>
          </a:xfrm>
          <a:prstGeom prst="rect">
            <a:avLst/>
          </a:prstGeom>
          <a:ln>
            <a:solidFill>
              <a:schemeClr val="bg1">
                <a:lumMod val="75000"/>
              </a:schemeClr>
            </a:solidFill>
          </a:ln>
        </p:spPr>
      </p:pic>
    </p:spTree>
    <p:extLst>
      <p:ext uri="{BB962C8B-B14F-4D97-AF65-F5344CB8AC3E}">
        <p14:creationId xmlns:p14="http://schemas.microsoft.com/office/powerpoint/2010/main" val="3307731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2F3027-B63F-4188-8097-C69D0372FE45}"/>
              </a:ext>
            </a:extLst>
          </p:cNvPr>
          <p:cNvSpPr/>
          <p:nvPr/>
        </p:nvSpPr>
        <p:spPr>
          <a:xfrm>
            <a:off x="248478" y="986777"/>
            <a:ext cx="8686800" cy="508255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6147" name="Rectangle 2"/>
          <p:cNvSpPr>
            <a:spLocks noGrp="1" noChangeArrowheads="1"/>
          </p:cNvSpPr>
          <p:nvPr>
            <p:ph type="title"/>
          </p:nvPr>
        </p:nvSpPr>
        <p:spPr>
          <a:xfrm>
            <a:off x="411480" y="61368"/>
            <a:ext cx="8320628" cy="858108"/>
          </a:xfrm>
        </p:spPr>
        <p:txBody>
          <a:bodyPr/>
          <a:lstStyle/>
          <a:p>
            <a:pPr eaLnBrk="1" hangingPunct="1"/>
            <a:r>
              <a:rPr lang="en-US" altLang="en-US" sz="2400"/>
              <a:t>Key Definitions from Hot Work Standard</a:t>
            </a:r>
            <a:br>
              <a:rPr lang="en-US" altLang="en-US"/>
            </a:br>
            <a:r>
              <a:rPr lang="en-US" sz="1600"/>
              <a:t>Common Definitions</a:t>
            </a:r>
            <a:endParaRPr lang="en-US" altLang="en-US" sz="1600"/>
          </a:p>
        </p:txBody>
      </p:sp>
      <p:sp>
        <p:nvSpPr>
          <p:cNvPr id="6148" name="Rectangle 3"/>
          <p:cNvSpPr>
            <a:spLocks noGrp="1" noChangeArrowheads="1"/>
          </p:cNvSpPr>
          <p:nvPr>
            <p:ph type="body" idx="1"/>
          </p:nvPr>
        </p:nvSpPr>
        <p:spPr>
          <a:xfrm>
            <a:off x="411480" y="1158227"/>
            <a:ext cx="8318451" cy="4541546"/>
          </a:xfrm>
        </p:spPr>
        <p:txBody>
          <a:bodyPr>
            <a:noAutofit/>
          </a:bodyPr>
          <a:lstStyle/>
          <a:p>
            <a:pPr marL="0" indent="0">
              <a:lnSpc>
                <a:spcPct val="110000"/>
              </a:lnSpc>
              <a:buNone/>
            </a:pPr>
            <a:r>
              <a:rPr lang="en-US" altLang="en-US" sz="1500" b="1">
                <a:solidFill>
                  <a:schemeClr val="accent1"/>
                </a:solidFill>
              </a:rPr>
              <a:t>Competent Person</a:t>
            </a:r>
          </a:p>
          <a:p>
            <a:pPr marL="446088" lvl="1" indent="-301625">
              <a:lnSpc>
                <a:spcPct val="110000"/>
              </a:lnSpc>
            </a:pPr>
            <a:r>
              <a:rPr lang="en-GB" altLang="en-US" sz="1500"/>
              <a:t>A person with the knowledge &amp; experience to be able to meet all company and legislative expectations in respect of the task being performed </a:t>
            </a:r>
          </a:p>
          <a:p>
            <a:pPr lvl="1">
              <a:lnSpc>
                <a:spcPct val="110000"/>
              </a:lnSpc>
            </a:pPr>
            <a:endParaRPr lang="en-GB" altLang="en-US" sz="1500"/>
          </a:p>
          <a:p>
            <a:pPr marL="0" indent="0">
              <a:lnSpc>
                <a:spcPct val="110000"/>
              </a:lnSpc>
              <a:buNone/>
            </a:pPr>
            <a:r>
              <a:rPr lang="en-US" altLang="en-US" sz="1500" b="1">
                <a:solidFill>
                  <a:schemeClr val="accent1"/>
                </a:solidFill>
              </a:rPr>
              <a:t>Confined Space</a:t>
            </a:r>
          </a:p>
          <a:p>
            <a:pPr marL="446088" lvl="3" indent="-276225">
              <a:spcBef>
                <a:spcPts val="0"/>
              </a:spcBef>
              <a:spcAft>
                <a:spcPct val="25000"/>
              </a:spcAft>
              <a:buFont typeface="Wingdings" pitchFamily="2" charset="2"/>
              <a:buChar char="§"/>
            </a:pPr>
            <a:r>
              <a:rPr lang="en-US" altLang="en-US" sz="1500" b="0" i="0"/>
              <a:t>A person can bodily enter the space and perform assigned work;</a:t>
            </a:r>
          </a:p>
          <a:p>
            <a:pPr marL="446088" lvl="3" indent="-276225">
              <a:spcBef>
                <a:spcPts val="0"/>
              </a:spcBef>
              <a:spcAft>
                <a:spcPct val="25000"/>
              </a:spcAft>
              <a:buFont typeface="Wingdings" pitchFamily="2" charset="2"/>
              <a:buChar char="§"/>
            </a:pPr>
            <a:r>
              <a:rPr lang="en-US" altLang="en-US" sz="1500" b="0" i="0"/>
              <a:t>The space has limited means of entry and exit;</a:t>
            </a:r>
          </a:p>
          <a:p>
            <a:pPr marL="446088" lvl="3" indent="-276225">
              <a:spcBef>
                <a:spcPts val="0"/>
              </a:spcBef>
              <a:spcAft>
                <a:spcPct val="25000"/>
              </a:spcAft>
              <a:buFont typeface="Wingdings" pitchFamily="2" charset="2"/>
              <a:buChar char="§"/>
            </a:pPr>
            <a:r>
              <a:rPr lang="en-US" altLang="en-US" sz="1500" b="0" i="0"/>
              <a:t>The space is not designed for continuous occupancy; and</a:t>
            </a:r>
          </a:p>
          <a:p>
            <a:pPr marL="446088" lvl="3" indent="-276225">
              <a:spcBef>
                <a:spcPts val="0"/>
              </a:spcBef>
              <a:buFont typeface="Wingdings" pitchFamily="2" charset="2"/>
              <a:buChar char="§"/>
            </a:pPr>
            <a:r>
              <a:rPr lang="en-US" altLang="en-US" sz="1500" b="0" i="0"/>
              <a:t>The space contains (or has contained or has the potential to contain) a hazardous atmosphere.</a:t>
            </a:r>
          </a:p>
          <a:p>
            <a:pPr lvl="2" eaLnBrk="1" hangingPunct="1">
              <a:buFont typeface="Wingdings" pitchFamily="2" charset="2"/>
              <a:buChar char="§"/>
            </a:pPr>
            <a:endParaRPr lang="en-US" altLang="en-US" sz="1500" b="0" i="0"/>
          </a:p>
          <a:p>
            <a:pPr marL="0" indent="0">
              <a:lnSpc>
                <a:spcPct val="110000"/>
              </a:lnSpc>
              <a:buNone/>
            </a:pPr>
            <a:r>
              <a:rPr lang="en-US" altLang="en-US" sz="1500" b="1">
                <a:solidFill>
                  <a:schemeClr val="accent1"/>
                </a:solidFill>
              </a:rPr>
              <a:t>Hazardous Area </a:t>
            </a:r>
          </a:p>
          <a:p>
            <a:pPr marL="446088" indent="-354013">
              <a:lnSpc>
                <a:spcPct val="110000"/>
              </a:lnSpc>
              <a:buNone/>
            </a:pPr>
            <a:r>
              <a:rPr lang="en-US" altLang="en-US" sz="1500" b="0"/>
              <a:t>– 	Any classified hazardous area and/or those areas of a facility where flammable liquids, gases or vapors are present on a continual, intermittent or periodic basis and/or where flammable liquids, gases or vapors may be present but are confined within closed containers or systems under normal operating conditions.</a:t>
            </a:r>
          </a:p>
        </p:txBody>
      </p:sp>
    </p:spTree>
    <p:extLst>
      <p:ext uri="{BB962C8B-B14F-4D97-AF65-F5344CB8AC3E}">
        <p14:creationId xmlns:p14="http://schemas.microsoft.com/office/powerpoint/2010/main" val="204027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52380"/>
            <a:ext cx="8320628" cy="858108"/>
          </a:xfrm>
        </p:spPr>
        <p:txBody>
          <a:bodyPr anchor="t">
            <a:normAutofit/>
          </a:bodyPr>
          <a:lstStyle/>
          <a:p>
            <a:r>
              <a:rPr lang="en-US" altLang="en-US"/>
              <a:t>Job Site Preparation for a Hot Work</a:t>
            </a:r>
            <a:endParaRPr lang="en-US"/>
          </a:p>
        </p:txBody>
      </p:sp>
      <p:sp>
        <p:nvSpPr>
          <p:cNvPr id="3" name="Content Placeholder 2"/>
          <p:cNvSpPr>
            <a:spLocks noGrp="1"/>
          </p:cNvSpPr>
          <p:nvPr>
            <p:ph sz="half" idx="1"/>
          </p:nvPr>
        </p:nvSpPr>
        <p:spPr>
          <a:xfrm>
            <a:off x="411480" y="1335024"/>
            <a:ext cx="4038600" cy="4912003"/>
          </a:xfrm>
        </p:spPr>
        <p:txBody>
          <a:bodyPr>
            <a:normAutofit/>
          </a:bodyPr>
          <a:lstStyle/>
          <a:p>
            <a:pPr marL="0" indent="0">
              <a:buNone/>
            </a:pPr>
            <a:r>
              <a:rPr lang="en-US" altLang="en-US" b="1">
                <a:solidFill>
                  <a:schemeClr val="accent1"/>
                </a:solidFill>
              </a:rPr>
              <a:t>Preparation of Job Site/Equipment</a:t>
            </a:r>
          </a:p>
          <a:p>
            <a:pPr marL="0" indent="0">
              <a:buNone/>
            </a:pPr>
            <a:endParaRPr lang="en-US" altLang="en-US" b="1">
              <a:solidFill>
                <a:schemeClr val="accent1"/>
              </a:solidFill>
            </a:endParaRPr>
          </a:p>
          <a:p>
            <a:pPr lvl="1"/>
            <a:r>
              <a:rPr lang="en-US" altLang="en-US"/>
              <a:t>Isolate per the F&amp;L Isolation of Hazardous Energy Standard which includes de-pressuring, purging, flushing, cleaning, draining and venting tanks, piping and equipment as appropriate</a:t>
            </a:r>
          </a:p>
          <a:p>
            <a:pPr marL="144028" lvl="1" indent="0">
              <a:buNone/>
            </a:pPr>
            <a:endParaRPr lang="en-US" altLang="en-US"/>
          </a:p>
          <a:p>
            <a:pPr lvl="2"/>
            <a:r>
              <a:rPr lang="en-US" altLang="en-US" b="1" u="sng"/>
              <a:t>DO NOT ISSUE A HOT WORK PERMIT FOR A JOB SITE PRIOR TO BREAKING OPEN LINES!!</a:t>
            </a:r>
          </a:p>
          <a:p>
            <a:pPr lvl="3"/>
            <a:r>
              <a:rPr lang="en-US" altLang="en-US"/>
              <a:t>Opening lines can expose vapors</a:t>
            </a:r>
          </a:p>
          <a:p>
            <a:pPr lvl="3"/>
            <a:r>
              <a:rPr lang="en-US" altLang="en-US"/>
              <a:t>Positive physical isolation is required when hot work is planned on lines, tanks, vessels, etc.</a:t>
            </a:r>
          </a:p>
          <a:p>
            <a:pPr lvl="3"/>
            <a:r>
              <a:rPr lang="en-US" altLang="en-US"/>
              <a:t>Gas Testing need to be done prior start up.</a:t>
            </a:r>
          </a:p>
        </p:txBody>
      </p:sp>
      <p:pic>
        <p:nvPicPr>
          <p:cNvPr id="4" name="Picture 3">
            <a:extLst>
              <a:ext uri="{FF2B5EF4-FFF2-40B4-BE49-F238E27FC236}">
                <a16:creationId xmlns:a16="http://schemas.microsoft.com/office/drawing/2014/main" id="{A540B1B8-22FD-4BED-BB84-B7EFB7045596}"/>
              </a:ext>
            </a:extLst>
          </p:cNvPr>
          <p:cNvPicPr>
            <a:picLocks noChangeAspect="1"/>
          </p:cNvPicPr>
          <p:nvPr/>
        </p:nvPicPr>
        <p:blipFill rotWithShape="1">
          <a:blip r:embed="rId3"/>
          <a:srcRect l="24537" r="13798" b="-2"/>
          <a:stretch/>
        </p:blipFill>
        <p:spPr>
          <a:xfrm>
            <a:off x="4693508" y="1335024"/>
            <a:ext cx="4038600" cy="4912003"/>
          </a:xfrm>
          <a:prstGeom prst="rect">
            <a:avLst/>
          </a:prstGeom>
          <a:noFill/>
        </p:spPr>
      </p:pic>
    </p:spTree>
    <p:extLst>
      <p:ext uri="{BB962C8B-B14F-4D97-AF65-F5344CB8AC3E}">
        <p14:creationId xmlns:p14="http://schemas.microsoft.com/office/powerpoint/2010/main" val="249787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809104"/>
            <a:ext cx="4034847" cy="5316124"/>
          </a:xfrm>
          <a:solidFill>
            <a:schemeClr val="bg1">
              <a:lumMod val="95000"/>
            </a:schemeClr>
          </a:solidFill>
        </p:spPr>
        <p:txBody>
          <a:bodyPr>
            <a:normAutofit/>
          </a:bodyPr>
          <a:lstStyle/>
          <a:p>
            <a:pPr marL="0" indent="0">
              <a:lnSpc>
                <a:spcPct val="110000"/>
              </a:lnSpc>
              <a:buNone/>
            </a:pPr>
            <a:r>
              <a:rPr lang="en-US" altLang="en-US" b="1">
                <a:solidFill>
                  <a:schemeClr val="accent1"/>
                </a:solidFill>
              </a:rPr>
              <a:t>Preparation of Job Site/Equipment</a:t>
            </a:r>
          </a:p>
          <a:p>
            <a:pPr lvl="1">
              <a:lnSpc>
                <a:spcPct val="110000"/>
              </a:lnSpc>
            </a:pPr>
            <a:r>
              <a:rPr lang="en-US" altLang="en-US"/>
              <a:t>Flammable and Combustible materials shall be removed or otherwise protected within a 50 foot (15 meter) radius for Open Flame Hot Work.</a:t>
            </a:r>
          </a:p>
          <a:p>
            <a:pPr lvl="1">
              <a:lnSpc>
                <a:spcPct val="110000"/>
              </a:lnSpc>
            </a:pPr>
            <a:r>
              <a:rPr lang="en-US" altLang="en-US"/>
              <a:t>Floor openings, holes, ducts or cracks in flooring or walls, open doorways and open or broken windows that cannot be closed or removed and may be exposed to sparks shall be protected within a 50 foot (15 meter) radius.</a:t>
            </a:r>
          </a:p>
          <a:p>
            <a:pPr lvl="1">
              <a:lnSpc>
                <a:spcPct val="110000"/>
              </a:lnSpc>
            </a:pPr>
            <a:r>
              <a:rPr lang="en-US" altLang="en-US"/>
              <a:t>Sealing drains within 50 feet (15 meters) of the hot work</a:t>
            </a:r>
          </a:p>
          <a:p>
            <a:pPr lvl="1">
              <a:lnSpc>
                <a:spcPct val="110000"/>
              </a:lnSpc>
            </a:pPr>
            <a:r>
              <a:rPr lang="en-US" b="0" i="0">
                <a:effectLst/>
                <a:latin typeface="Arial" panose="020B0604020202020204" pitchFamily="34" charset="0"/>
              </a:rPr>
              <a:t>Floor openings, holes, ducts or cracks in flooring or walls, open doorways and open or broken windows that cannot be closed or removed and may be exposed to sparks shall be protected within a 50 foot (15 meter) radius.</a:t>
            </a:r>
          </a:p>
        </p:txBody>
      </p:sp>
      <p:pic>
        <p:nvPicPr>
          <p:cNvPr id="5" name="Picture 4"/>
          <p:cNvPicPr>
            <a:picLocks noChangeAspect="1"/>
          </p:cNvPicPr>
          <p:nvPr/>
        </p:nvPicPr>
        <p:blipFill>
          <a:blip r:embed="rId3"/>
          <a:stretch>
            <a:fillRect/>
          </a:stretch>
        </p:blipFill>
        <p:spPr>
          <a:xfrm>
            <a:off x="4697258" y="790726"/>
            <a:ext cx="4034847" cy="2638274"/>
          </a:xfrm>
          <a:prstGeom prst="rect">
            <a:avLst/>
          </a:prstGeom>
        </p:spPr>
      </p:pic>
      <p:sp>
        <p:nvSpPr>
          <p:cNvPr id="10" name="Title 1">
            <a:extLst>
              <a:ext uri="{FF2B5EF4-FFF2-40B4-BE49-F238E27FC236}">
                <a16:creationId xmlns:a16="http://schemas.microsoft.com/office/drawing/2014/main" id="{91C54D6D-8D37-4FA8-A15A-EB58F67E3A5D}"/>
              </a:ext>
            </a:extLst>
          </p:cNvPr>
          <p:cNvSpPr>
            <a:spLocks noGrp="1"/>
          </p:cNvSpPr>
          <p:nvPr>
            <p:ph type="title"/>
          </p:nvPr>
        </p:nvSpPr>
        <p:spPr>
          <a:xfrm>
            <a:off x="411480" y="52380"/>
            <a:ext cx="8320628" cy="858108"/>
          </a:xfrm>
        </p:spPr>
        <p:txBody>
          <a:bodyPr anchor="t">
            <a:normAutofit/>
          </a:bodyPr>
          <a:lstStyle/>
          <a:p>
            <a:r>
              <a:rPr lang="en-US" altLang="en-US"/>
              <a:t>Job Site Preparation for a Hot Work</a:t>
            </a:r>
            <a:endParaRPr lang="en-US"/>
          </a:p>
        </p:txBody>
      </p:sp>
      <p:pic>
        <p:nvPicPr>
          <p:cNvPr id="11" name="Picture 14" descr="22">
            <a:extLst>
              <a:ext uri="{FF2B5EF4-FFF2-40B4-BE49-F238E27FC236}">
                <a16:creationId xmlns:a16="http://schemas.microsoft.com/office/drawing/2014/main" id="{204DE6BF-94BA-48D2-B3A0-570447E607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7259" y="3548762"/>
            <a:ext cx="4034847" cy="257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212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858033"/>
            <a:ext cx="4874504" cy="4914558"/>
          </a:xfrm>
          <a:solidFill>
            <a:schemeClr val="bg1">
              <a:lumMod val="95000"/>
            </a:schemeClr>
          </a:solidFill>
        </p:spPr>
        <p:txBody>
          <a:bodyPr rIns="72000">
            <a:normAutofit/>
          </a:bodyPr>
          <a:lstStyle/>
          <a:p>
            <a:pPr marL="87313" indent="0">
              <a:lnSpc>
                <a:spcPct val="110000"/>
              </a:lnSpc>
              <a:buNone/>
            </a:pPr>
            <a:endParaRPr lang="en-US" altLang="en-US" b="1">
              <a:solidFill>
                <a:schemeClr val="accent1"/>
              </a:solidFill>
            </a:endParaRPr>
          </a:p>
          <a:p>
            <a:pPr marL="87313" indent="0">
              <a:lnSpc>
                <a:spcPct val="110000"/>
              </a:lnSpc>
              <a:buNone/>
            </a:pPr>
            <a:r>
              <a:rPr lang="en-US" altLang="en-US" b="1">
                <a:solidFill>
                  <a:schemeClr val="accent1"/>
                </a:solidFill>
              </a:rPr>
              <a:t>Preparation of Job Site/Equipment</a:t>
            </a:r>
          </a:p>
          <a:p>
            <a:pPr marL="538163" lvl="1" indent="-274638">
              <a:lnSpc>
                <a:spcPct val="110000"/>
              </a:lnSpc>
              <a:tabLst>
                <a:tab pos="4746625" algn="l"/>
              </a:tabLst>
            </a:pPr>
            <a:r>
              <a:rPr lang="en-US" altLang="en-US" b="1"/>
              <a:t>Gas cylinders for hot work shall not be taken into confined spaces.  When not in use, gas cylinder valves shall be closed. Always remove torch leads when not in use and when unoccupied.</a:t>
            </a:r>
          </a:p>
          <a:p>
            <a:pPr marL="538163" lvl="1" indent="-274638">
              <a:lnSpc>
                <a:spcPct val="110000"/>
              </a:lnSpc>
              <a:tabLst>
                <a:tab pos="4746625" algn="l"/>
              </a:tabLst>
            </a:pPr>
            <a:r>
              <a:rPr lang="en-US" altLang="en-US"/>
              <a:t>Make sure fire-fighting equipment is in position and in good condition</a:t>
            </a:r>
          </a:p>
          <a:p>
            <a:pPr marL="538163" lvl="1" indent="-274638">
              <a:lnSpc>
                <a:spcPct val="110000"/>
              </a:lnSpc>
              <a:tabLst>
                <a:tab pos="4746625" algn="l"/>
              </a:tabLst>
            </a:pPr>
            <a:r>
              <a:rPr lang="en-US" altLang="en-US"/>
              <a:t>Notifying facility personnel.</a:t>
            </a:r>
          </a:p>
          <a:p>
            <a:pPr marL="538163" lvl="1" indent="-274638">
              <a:lnSpc>
                <a:spcPct val="110000"/>
              </a:lnSpc>
              <a:tabLst>
                <a:tab pos="4746625" algn="l"/>
              </a:tabLst>
            </a:pPr>
            <a:r>
              <a:rPr lang="en-US" altLang="en-US"/>
              <a:t>Ensuring there is a designated Fire Watch person at job the site.</a:t>
            </a:r>
          </a:p>
          <a:p>
            <a:pPr marL="538163" lvl="1" indent="-274638">
              <a:lnSpc>
                <a:spcPct val="110000"/>
              </a:lnSpc>
              <a:tabLst>
                <a:tab pos="4746625" algn="l"/>
              </a:tabLst>
            </a:pPr>
            <a:r>
              <a:rPr lang="en-US" altLang="en-US"/>
              <a:t>Gas-testing the job site and the surrounding 50 feet (15 meters).</a:t>
            </a:r>
          </a:p>
        </p:txBody>
      </p:sp>
      <p:pic>
        <p:nvPicPr>
          <p:cNvPr id="6" name="Picture 5"/>
          <p:cNvPicPr>
            <a:picLocks noChangeAspect="1"/>
          </p:cNvPicPr>
          <p:nvPr/>
        </p:nvPicPr>
        <p:blipFill rotWithShape="1">
          <a:blip r:embed="rId3"/>
          <a:srcRect l="19327" r="20503"/>
          <a:stretch/>
        </p:blipFill>
        <p:spPr>
          <a:xfrm>
            <a:off x="5691308" y="1166096"/>
            <a:ext cx="2948625" cy="4525808"/>
          </a:xfrm>
          <a:prstGeom prst="rect">
            <a:avLst/>
          </a:prstGeom>
        </p:spPr>
      </p:pic>
      <p:sp>
        <p:nvSpPr>
          <p:cNvPr id="7" name="Title 1">
            <a:extLst>
              <a:ext uri="{FF2B5EF4-FFF2-40B4-BE49-F238E27FC236}">
                <a16:creationId xmlns:a16="http://schemas.microsoft.com/office/drawing/2014/main" id="{CF46D0F4-3480-44E9-8974-2492AAFB66FA}"/>
              </a:ext>
            </a:extLst>
          </p:cNvPr>
          <p:cNvSpPr txBox="1">
            <a:spLocks/>
          </p:cNvSpPr>
          <p:nvPr/>
        </p:nvSpPr>
        <p:spPr>
          <a:xfrm>
            <a:off x="411480" y="52380"/>
            <a:ext cx="8320628" cy="858108"/>
          </a:xfrm>
          <a:prstGeom prst="rect">
            <a:avLst/>
          </a:prstGeom>
        </p:spPr>
        <p:txBody>
          <a:bodyPr vert="horz" lIns="0" tIns="38407" rIns="0" bIns="38407" rtlCol="0" anchor="t">
            <a:norm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ltLang="en-US"/>
              <a:t>Job Site Preparation for a Hot Work</a:t>
            </a:r>
            <a:endParaRPr lang="en-US"/>
          </a:p>
        </p:txBody>
      </p:sp>
    </p:spTree>
    <p:extLst>
      <p:ext uri="{BB962C8B-B14F-4D97-AF65-F5344CB8AC3E}">
        <p14:creationId xmlns:p14="http://schemas.microsoft.com/office/powerpoint/2010/main" val="1411191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940250"/>
            <a:ext cx="8320628" cy="4989200"/>
          </a:xfrm>
          <a:solidFill>
            <a:schemeClr val="bg1">
              <a:lumMod val="95000"/>
            </a:schemeClr>
          </a:solidFill>
        </p:spPr>
        <p:txBody>
          <a:bodyPr vert="horz" lIns="72000" tIns="72000" rIns="72000" bIns="0" rtlCol="0" anchor="t">
            <a:noAutofit/>
          </a:bodyPr>
          <a:lstStyle/>
          <a:p>
            <a:pPr marL="0" indent="0">
              <a:lnSpc>
                <a:spcPct val="110000"/>
              </a:lnSpc>
              <a:buNone/>
            </a:pPr>
            <a:r>
              <a:rPr lang="en-US" altLang="en-US" b="1" dirty="0"/>
              <a:t>A Qualified Fire-Watch must: </a:t>
            </a:r>
            <a:r>
              <a:rPr lang="en-US" altLang="en-US" dirty="0"/>
              <a:t>Be established and present for </a:t>
            </a:r>
            <a:r>
              <a:rPr lang="en-US" dirty="0"/>
              <a:t>all</a:t>
            </a:r>
            <a:r>
              <a:rPr lang="en-US" dirty="0">
                <a:ea typeface="+mn-lt"/>
                <a:cs typeface="+mn-lt"/>
              </a:rPr>
              <a:t> open flame hot work in Hazardous (Classified) areas and for open flame hot work in non-Hazardous (Classified) areas when there is a potential for more than a minor fire (incipient stage fire).</a:t>
            </a:r>
            <a:endParaRPr lang="en-US" altLang="en-US" dirty="0"/>
          </a:p>
          <a:p>
            <a:pPr marL="287655" lvl="1" indent="-143510">
              <a:lnSpc>
                <a:spcPct val="110000"/>
              </a:lnSpc>
            </a:pPr>
            <a:r>
              <a:rPr lang="en-US" altLang="en-US" dirty="0"/>
              <a:t>Must have knowledge of work planned, hazards involved, how to sound alarm in event of emergency and requirements of emergency evacuation plan/routes</a:t>
            </a:r>
            <a:endParaRPr lang="en-US" altLang="en-US" dirty="0">
              <a:cs typeface="Arial"/>
            </a:endParaRPr>
          </a:p>
          <a:p>
            <a:pPr marL="287655" lvl="1" indent="-143510">
              <a:lnSpc>
                <a:spcPct val="110000"/>
              </a:lnSpc>
            </a:pPr>
            <a:r>
              <a:rPr lang="en-US" altLang="en-US" dirty="0"/>
              <a:t>Must have training in Incipient Stage Fire Fighting</a:t>
            </a:r>
            <a:endParaRPr lang="en-US" altLang="en-US" dirty="0">
              <a:cs typeface="Arial"/>
            </a:endParaRPr>
          </a:p>
          <a:p>
            <a:pPr marL="287655" lvl="1" indent="-143510">
              <a:lnSpc>
                <a:spcPct val="110000"/>
              </a:lnSpc>
            </a:pPr>
            <a:r>
              <a:rPr lang="en-US" altLang="en-US" dirty="0"/>
              <a:t>Must have minimum of one (1) fire extinguisher or charged fire hose available in hot work area</a:t>
            </a:r>
            <a:endParaRPr lang="en-US" altLang="en-US" dirty="0">
              <a:cs typeface="Arial"/>
            </a:endParaRPr>
          </a:p>
          <a:p>
            <a:pPr marL="431800" lvl="2" indent="-143510">
              <a:lnSpc>
                <a:spcPct val="110000"/>
              </a:lnSpc>
            </a:pPr>
            <a:r>
              <a:rPr lang="en-US" altLang="en-US" dirty="0"/>
              <a:t>Extinguisher must have evidence of servicing within past year</a:t>
            </a:r>
            <a:endParaRPr lang="en-US" altLang="en-US" dirty="0">
              <a:cs typeface="Arial"/>
            </a:endParaRPr>
          </a:p>
          <a:p>
            <a:pPr marL="431800" lvl="2" indent="-143510">
              <a:lnSpc>
                <a:spcPct val="110000"/>
              </a:lnSpc>
            </a:pPr>
            <a:r>
              <a:rPr lang="en-US" altLang="en-US" dirty="0"/>
              <a:t>Extinguisher cannot be plant area assigned extinguisher</a:t>
            </a:r>
            <a:endParaRPr lang="en-US" altLang="en-US" dirty="0">
              <a:cs typeface="Arial"/>
            </a:endParaRPr>
          </a:p>
          <a:p>
            <a:pPr marL="431800" lvl="2" indent="-143510">
              <a:lnSpc>
                <a:spcPct val="110000"/>
              </a:lnSpc>
            </a:pPr>
            <a:r>
              <a:rPr lang="en-US" altLang="en-US" dirty="0"/>
              <a:t>Extinguisher must be appropriate for class of potential fire</a:t>
            </a:r>
            <a:endParaRPr lang="en-US" altLang="en-US" dirty="0">
              <a:cs typeface="Arial"/>
            </a:endParaRPr>
          </a:p>
          <a:p>
            <a:pPr marL="431800" lvl="2" indent="-143510">
              <a:lnSpc>
                <a:spcPct val="110000"/>
              </a:lnSpc>
            </a:pPr>
            <a:r>
              <a:rPr lang="en-US" altLang="en-US" dirty="0"/>
              <a:t>Extinguisher must be 9 kg (20 </a:t>
            </a:r>
            <a:r>
              <a:rPr lang="en-US" altLang="en-US" err="1"/>
              <a:t>lb</a:t>
            </a:r>
            <a:r>
              <a:rPr lang="en-US" altLang="en-US" dirty="0"/>
              <a:t>) minimum</a:t>
            </a:r>
            <a:endParaRPr lang="en-US" altLang="en-US" dirty="0">
              <a:cs typeface="Arial"/>
            </a:endParaRPr>
          </a:p>
          <a:p>
            <a:pPr marL="431800" lvl="2" indent="-143510">
              <a:lnSpc>
                <a:spcPct val="110000"/>
              </a:lnSpc>
            </a:pPr>
            <a:endParaRPr lang="en-US" altLang="en-US">
              <a:cs typeface="Arial"/>
            </a:endParaRPr>
          </a:p>
          <a:p>
            <a:pPr marL="143510" lvl="1" indent="0">
              <a:lnSpc>
                <a:spcPct val="110000"/>
              </a:lnSpc>
              <a:buNone/>
            </a:pPr>
            <a:r>
              <a:rPr lang="en-US" altLang="en-US" b="1" dirty="0"/>
              <a:t>Fire Watch must be maintained for thirty (30) minutes minimum after Open Flame Hot Work has stopped (including breaks) to inspect and observe for any signs of smoldering fires and possible combustion.</a:t>
            </a:r>
            <a:endParaRPr lang="en-US" altLang="en-US" b="1" dirty="0">
              <a:cs typeface="Arial"/>
            </a:endParaRPr>
          </a:p>
          <a:p>
            <a:pPr marL="143510" indent="-143510"/>
            <a:endParaRPr lang="en-US">
              <a:cs typeface="Arial"/>
            </a:endParaRPr>
          </a:p>
        </p:txBody>
      </p:sp>
      <p:sp>
        <p:nvSpPr>
          <p:cNvPr id="6" name="Title 1">
            <a:extLst>
              <a:ext uri="{FF2B5EF4-FFF2-40B4-BE49-F238E27FC236}">
                <a16:creationId xmlns:a16="http://schemas.microsoft.com/office/drawing/2014/main" id="{3E7A8FC9-18B8-47D1-8E00-DE838E3C9A8A}"/>
              </a:ext>
            </a:extLst>
          </p:cNvPr>
          <p:cNvSpPr>
            <a:spLocks noGrp="1"/>
          </p:cNvSpPr>
          <p:nvPr>
            <p:ph type="title"/>
          </p:nvPr>
        </p:nvSpPr>
        <p:spPr>
          <a:xfrm>
            <a:off x="411480" y="14802"/>
            <a:ext cx="8320628" cy="858108"/>
          </a:xfrm>
        </p:spPr>
        <p:txBody>
          <a:bodyPr anchor="t">
            <a:normAutofit/>
          </a:bodyPr>
          <a:lstStyle/>
          <a:p>
            <a:r>
              <a:rPr lang="en-US" altLang="en-US"/>
              <a:t>Job Site Preparation for a Hot Work</a:t>
            </a:r>
            <a:br>
              <a:rPr lang="en-US" altLang="en-US"/>
            </a:br>
            <a:r>
              <a:rPr lang="en-US" altLang="en-US" sz="1600"/>
              <a:t>Fire Watch</a:t>
            </a:r>
            <a:endParaRPr lang="en-US" sz="1600"/>
          </a:p>
        </p:txBody>
      </p:sp>
    </p:spTree>
    <p:extLst>
      <p:ext uri="{BB962C8B-B14F-4D97-AF65-F5344CB8AC3E}">
        <p14:creationId xmlns:p14="http://schemas.microsoft.com/office/powerpoint/2010/main" val="2389054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1044370"/>
            <a:ext cx="8320628" cy="1272945"/>
          </a:xfrm>
          <a:solidFill>
            <a:schemeClr val="bg1">
              <a:lumMod val="95000"/>
            </a:schemeClr>
          </a:solidFill>
        </p:spPr>
        <p:txBody>
          <a:bodyPr lIns="72000" rIns="72000">
            <a:normAutofit lnSpcReduction="10000"/>
          </a:bodyPr>
          <a:lstStyle/>
          <a:p>
            <a:pPr marL="0" indent="0">
              <a:lnSpc>
                <a:spcPct val="110000"/>
              </a:lnSpc>
              <a:buNone/>
            </a:pPr>
            <a:r>
              <a:rPr lang="en-US" altLang="en-US" b="1">
                <a:solidFill>
                  <a:schemeClr val="accent1"/>
                </a:solidFill>
              </a:rPr>
              <a:t>Gas Testing</a:t>
            </a:r>
          </a:p>
          <a:p>
            <a:pPr marL="0" indent="0">
              <a:lnSpc>
                <a:spcPct val="110000"/>
              </a:lnSpc>
              <a:buNone/>
            </a:pPr>
            <a:r>
              <a:rPr lang="en-US" altLang="en-US"/>
              <a:t>Gas testing is required prior to all hot work in classified hazardous areas and prior to Open-Flame hot work </a:t>
            </a:r>
            <a:r>
              <a:rPr lang="en-US" altLang="en-US" b="1" u="sng"/>
              <a:t>in all areas. </a:t>
            </a:r>
            <a:r>
              <a:rPr lang="en-US" altLang="en-US"/>
              <a:t>In addition, periodic testing or continuous testing is required as detailed in the following slides.</a:t>
            </a:r>
          </a:p>
          <a:p>
            <a:pPr marL="0" indent="0">
              <a:lnSpc>
                <a:spcPct val="110000"/>
              </a:lnSpc>
              <a:buNone/>
            </a:pPr>
            <a:r>
              <a:rPr lang="en-US" altLang="en-US"/>
              <a:t>.</a:t>
            </a:r>
          </a:p>
        </p:txBody>
      </p:sp>
      <p:pic>
        <p:nvPicPr>
          <p:cNvPr id="5" name="Picture 4"/>
          <p:cNvPicPr>
            <a:picLocks noChangeAspect="1"/>
          </p:cNvPicPr>
          <p:nvPr/>
        </p:nvPicPr>
        <p:blipFill>
          <a:blip r:embed="rId3"/>
          <a:stretch>
            <a:fillRect/>
          </a:stretch>
        </p:blipFill>
        <p:spPr>
          <a:xfrm>
            <a:off x="411480" y="2621897"/>
            <a:ext cx="4109915" cy="3584349"/>
          </a:xfrm>
          <a:prstGeom prst="rect">
            <a:avLst/>
          </a:prstGeom>
        </p:spPr>
      </p:pic>
      <p:pic>
        <p:nvPicPr>
          <p:cNvPr id="7" name="Picture 6"/>
          <p:cNvPicPr>
            <a:picLocks noChangeAspect="1"/>
          </p:cNvPicPr>
          <p:nvPr/>
        </p:nvPicPr>
        <p:blipFill>
          <a:blip r:embed="rId4"/>
          <a:stretch>
            <a:fillRect/>
          </a:stretch>
        </p:blipFill>
        <p:spPr>
          <a:xfrm>
            <a:off x="4622606" y="2621897"/>
            <a:ext cx="4109501" cy="3584349"/>
          </a:xfrm>
          <a:prstGeom prst="rect">
            <a:avLst/>
          </a:prstGeom>
        </p:spPr>
      </p:pic>
      <p:sp>
        <p:nvSpPr>
          <p:cNvPr id="8" name="Title 1">
            <a:extLst>
              <a:ext uri="{FF2B5EF4-FFF2-40B4-BE49-F238E27FC236}">
                <a16:creationId xmlns:a16="http://schemas.microsoft.com/office/drawing/2014/main" id="{EDF790AF-6B62-49B3-B0F9-63A69B4A2891}"/>
              </a:ext>
            </a:extLst>
          </p:cNvPr>
          <p:cNvSpPr>
            <a:spLocks noGrp="1"/>
          </p:cNvSpPr>
          <p:nvPr>
            <p:ph type="title"/>
          </p:nvPr>
        </p:nvSpPr>
        <p:spPr>
          <a:xfrm>
            <a:off x="411480" y="14802"/>
            <a:ext cx="8320628" cy="858108"/>
          </a:xfrm>
        </p:spPr>
        <p:txBody>
          <a:bodyPr anchor="t">
            <a:normAutofit/>
          </a:bodyPr>
          <a:lstStyle/>
          <a:p>
            <a:r>
              <a:rPr lang="en-US" altLang="en-US"/>
              <a:t>Job Site Preparation for a Hot Work</a:t>
            </a:r>
            <a:br>
              <a:rPr lang="en-US" altLang="en-US"/>
            </a:br>
            <a:r>
              <a:rPr lang="en-US" altLang="en-US" sz="1600"/>
              <a:t>Gas Testing</a:t>
            </a:r>
            <a:endParaRPr lang="en-US" sz="1600"/>
          </a:p>
        </p:txBody>
      </p:sp>
    </p:spTree>
    <p:extLst>
      <p:ext uri="{BB962C8B-B14F-4D97-AF65-F5344CB8AC3E}">
        <p14:creationId xmlns:p14="http://schemas.microsoft.com/office/powerpoint/2010/main" val="3319117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869005"/>
            <a:ext cx="8320628" cy="5293800"/>
          </a:xfrm>
          <a:solidFill>
            <a:schemeClr val="bg1">
              <a:lumMod val="95000"/>
            </a:schemeClr>
          </a:solidFill>
        </p:spPr>
        <p:txBody>
          <a:bodyPr lIns="72000" tIns="72000" rIns="72000">
            <a:normAutofit lnSpcReduction="10000"/>
          </a:bodyPr>
          <a:lstStyle/>
          <a:p>
            <a:pPr marL="0" indent="0">
              <a:lnSpc>
                <a:spcPct val="110000"/>
              </a:lnSpc>
              <a:buNone/>
            </a:pPr>
            <a:r>
              <a:rPr lang="en-US" altLang="en-US" b="1">
                <a:solidFill>
                  <a:schemeClr val="accent1"/>
                </a:solidFill>
              </a:rPr>
              <a:t>Initial Gas Testing</a:t>
            </a:r>
          </a:p>
          <a:p>
            <a:pPr lvl="1">
              <a:lnSpc>
                <a:spcPct val="110000"/>
              </a:lnSpc>
            </a:pPr>
            <a:r>
              <a:rPr lang="en-US" altLang="en-US"/>
              <a:t>Initial gas testing shall include testing for oxygen and flammable vapor, and other toxic gases and vapors as identified in the hazard assessment. The results of such a test will be used to determine:</a:t>
            </a:r>
          </a:p>
          <a:p>
            <a:pPr marL="901700" lvl="2" indent="-274638">
              <a:lnSpc>
                <a:spcPct val="110000"/>
              </a:lnSpc>
            </a:pPr>
            <a:r>
              <a:rPr lang="en-US" altLang="en-US"/>
              <a:t>If the area is safe for hot work</a:t>
            </a:r>
          </a:p>
          <a:p>
            <a:pPr marL="901700" lvl="2" indent="-274638">
              <a:lnSpc>
                <a:spcPct val="110000"/>
              </a:lnSpc>
            </a:pPr>
            <a:r>
              <a:rPr lang="en-US" altLang="en-US"/>
              <a:t>If additional vessel or equipment purging is necessary</a:t>
            </a:r>
          </a:p>
          <a:p>
            <a:pPr marL="901700" lvl="2" indent="-274638">
              <a:lnSpc>
                <a:spcPct val="110000"/>
              </a:lnSpc>
            </a:pPr>
            <a:endParaRPr lang="en-US" altLang="en-US"/>
          </a:p>
          <a:p>
            <a:pPr lvl="1">
              <a:lnSpc>
                <a:spcPct val="110000"/>
              </a:lnSpc>
            </a:pPr>
            <a:r>
              <a:rPr lang="en-US" altLang="en-US" b="1"/>
              <a:t>Initial and follow up (revalidation) gas testing must be performed by a Qualified Gas Tester. Monitoring gas detection equipment can be done by a Competent Gas Monitor.</a:t>
            </a:r>
          </a:p>
          <a:p>
            <a:pPr lvl="1">
              <a:lnSpc>
                <a:spcPct val="110000"/>
              </a:lnSpc>
            </a:pPr>
            <a:endParaRPr lang="en-US" altLang="en-US" b="1"/>
          </a:p>
          <a:p>
            <a:pPr lvl="1">
              <a:lnSpc>
                <a:spcPct val="110000"/>
              </a:lnSpc>
            </a:pPr>
            <a:r>
              <a:rPr lang="en-US" altLang="en-US"/>
              <a:t>Initial testing must be performed after the piping and equipment have been properly isolated and prepared </a:t>
            </a:r>
            <a:r>
              <a:rPr lang="en-US" altLang="en-US" b="1" u="sng"/>
              <a:t>and BEFORE the hot work permit is issued</a:t>
            </a:r>
            <a:r>
              <a:rPr lang="en-US" altLang="en-US"/>
              <a:t>.</a:t>
            </a:r>
          </a:p>
          <a:p>
            <a:pPr lvl="1">
              <a:lnSpc>
                <a:spcPct val="110000"/>
              </a:lnSpc>
            </a:pPr>
            <a:endParaRPr lang="en-US" altLang="en-US"/>
          </a:p>
          <a:p>
            <a:pPr lvl="1">
              <a:lnSpc>
                <a:spcPct val="110000"/>
              </a:lnSpc>
            </a:pPr>
            <a:r>
              <a:rPr lang="en-US" altLang="en-US" b="1" u="sng"/>
              <a:t>Gas testing for LFL shall be performed in the surrounding area for a distance of 50 feet (15 meters)</a:t>
            </a:r>
            <a:r>
              <a:rPr lang="en-US" altLang="en-US" u="sng"/>
              <a:t>. </a:t>
            </a:r>
            <a:r>
              <a:rPr lang="en-US" altLang="en-US"/>
              <a:t>Hot work must not be performed if LFL is greater than zero percent and/or if combustible liquids/gasses are present. The exception is hot tapping for which specific precautions must be taken (see the Task Consequence Catalogue).</a:t>
            </a:r>
          </a:p>
          <a:p>
            <a:pPr lvl="1">
              <a:lnSpc>
                <a:spcPct val="110000"/>
              </a:lnSpc>
            </a:pPr>
            <a:endParaRPr lang="en-US" altLang="en-US"/>
          </a:p>
          <a:p>
            <a:pPr lvl="1">
              <a:lnSpc>
                <a:spcPct val="110000"/>
              </a:lnSpc>
            </a:pPr>
            <a:r>
              <a:rPr lang="en-US" altLang="en-US"/>
              <a:t>If gas test results indicate greater than zero percent LFL, the source of the flammable gas or vapor must be identified and actions taken to eliminate it.</a:t>
            </a:r>
          </a:p>
          <a:p>
            <a:endParaRPr lang="en-US"/>
          </a:p>
        </p:txBody>
      </p:sp>
      <p:sp>
        <p:nvSpPr>
          <p:cNvPr id="6" name="Title 1">
            <a:extLst>
              <a:ext uri="{FF2B5EF4-FFF2-40B4-BE49-F238E27FC236}">
                <a16:creationId xmlns:a16="http://schemas.microsoft.com/office/drawing/2014/main" id="{8378A21B-7D33-45BC-A99A-630DCC9A987A}"/>
              </a:ext>
            </a:extLst>
          </p:cNvPr>
          <p:cNvSpPr>
            <a:spLocks noGrp="1"/>
          </p:cNvSpPr>
          <p:nvPr>
            <p:ph type="title"/>
          </p:nvPr>
        </p:nvSpPr>
        <p:spPr>
          <a:xfrm>
            <a:off x="411480" y="14802"/>
            <a:ext cx="8320628" cy="858108"/>
          </a:xfrm>
        </p:spPr>
        <p:txBody>
          <a:bodyPr anchor="t">
            <a:normAutofit/>
          </a:bodyPr>
          <a:lstStyle/>
          <a:p>
            <a:r>
              <a:rPr lang="en-US" altLang="en-US"/>
              <a:t>Job Site Preparation for a Hot Work</a:t>
            </a:r>
            <a:br>
              <a:rPr lang="en-US" altLang="en-US"/>
            </a:br>
            <a:r>
              <a:rPr lang="en-US" altLang="en-US" sz="1600"/>
              <a:t>Gas Testing</a:t>
            </a:r>
            <a:endParaRPr lang="en-US" sz="1600"/>
          </a:p>
        </p:txBody>
      </p:sp>
    </p:spTree>
    <p:extLst>
      <p:ext uri="{BB962C8B-B14F-4D97-AF65-F5344CB8AC3E}">
        <p14:creationId xmlns:p14="http://schemas.microsoft.com/office/powerpoint/2010/main" val="1630104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0519" y="872910"/>
            <a:ext cx="3471588" cy="2997632"/>
          </a:xfrm>
          <a:noFill/>
        </p:spPr>
        <p:txBody>
          <a:bodyPr lIns="72000" tIns="72000" rIns="72000">
            <a:noAutofit/>
          </a:bodyPr>
          <a:lstStyle/>
          <a:p>
            <a:pPr marL="0" indent="0">
              <a:lnSpc>
                <a:spcPct val="110000"/>
              </a:lnSpc>
              <a:buNone/>
            </a:pPr>
            <a:r>
              <a:rPr lang="en-US" altLang="en-US" b="1">
                <a:solidFill>
                  <a:schemeClr val="accent1"/>
                </a:solidFill>
              </a:rPr>
              <a:t>Follow-up Gas Testing</a:t>
            </a:r>
          </a:p>
          <a:p>
            <a:pPr lvl="1">
              <a:lnSpc>
                <a:spcPct val="110000"/>
              </a:lnSpc>
            </a:pPr>
            <a:r>
              <a:rPr lang="en-US" altLang="en-US"/>
              <a:t>The Qualified Gas Tester will determine the frequency of gas testing based on the potential risk, but in no cases shall followup gas testing exceed 4 hours or the work must stop and the Permit(s) must be revalidated. The required frequency of gas testing must be noted on the work permit documents.</a:t>
            </a:r>
          </a:p>
        </p:txBody>
      </p:sp>
      <p:pic>
        <p:nvPicPr>
          <p:cNvPr id="6" name="Picture 5"/>
          <p:cNvPicPr>
            <a:picLocks noChangeAspect="1"/>
          </p:cNvPicPr>
          <p:nvPr/>
        </p:nvPicPr>
        <p:blipFill>
          <a:blip r:embed="rId2"/>
          <a:stretch>
            <a:fillRect/>
          </a:stretch>
        </p:blipFill>
        <p:spPr>
          <a:xfrm>
            <a:off x="5260519" y="3933173"/>
            <a:ext cx="3471587" cy="2480153"/>
          </a:xfrm>
          <a:prstGeom prst="rect">
            <a:avLst/>
          </a:prstGeom>
        </p:spPr>
      </p:pic>
      <p:sp>
        <p:nvSpPr>
          <p:cNvPr id="8" name="Title 1">
            <a:extLst>
              <a:ext uri="{FF2B5EF4-FFF2-40B4-BE49-F238E27FC236}">
                <a16:creationId xmlns:a16="http://schemas.microsoft.com/office/drawing/2014/main" id="{95469C4E-8DDD-44F1-8200-BD0C05AA8F33}"/>
              </a:ext>
            </a:extLst>
          </p:cNvPr>
          <p:cNvSpPr>
            <a:spLocks noGrp="1"/>
          </p:cNvSpPr>
          <p:nvPr>
            <p:ph type="title"/>
          </p:nvPr>
        </p:nvSpPr>
        <p:spPr>
          <a:xfrm>
            <a:off x="411480" y="14802"/>
            <a:ext cx="8320628" cy="858108"/>
          </a:xfrm>
        </p:spPr>
        <p:txBody>
          <a:bodyPr anchor="t">
            <a:normAutofit/>
          </a:bodyPr>
          <a:lstStyle/>
          <a:p>
            <a:r>
              <a:rPr lang="en-US" altLang="en-US"/>
              <a:t>Job Site Preparation for a Hot Work</a:t>
            </a:r>
            <a:br>
              <a:rPr lang="en-US" altLang="en-US"/>
            </a:br>
            <a:r>
              <a:rPr lang="en-US" altLang="en-US" sz="1600"/>
              <a:t>Gas Testing</a:t>
            </a:r>
            <a:endParaRPr lang="en-US" sz="1600"/>
          </a:p>
        </p:txBody>
      </p:sp>
      <p:sp>
        <p:nvSpPr>
          <p:cNvPr id="9" name="Content Placeholder 2">
            <a:extLst>
              <a:ext uri="{FF2B5EF4-FFF2-40B4-BE49-F238E27FC236}">
                <a16:creationId xmlns:a16="http://schemas.microsoft.com/office/drawing/2014/main" id="{3B402638-D1B2-41B4-B6BF-ABE061619B2D}"/>
              </a:ext>
            </a:extLst>
          </p:cNvPr>
          <p:cNvSpPr txBox="1">
            <a:spLocks/>
          </p:cNvSpPr>
          <p:nvPr/>
        </p:nvSpPr>
        <p:spPr>
          <a:xfrm>
            <a:off x="411480" y="872910"/>
            <a:ext cx="4736717" cy="5406930"/>
          </a:xfrm>
          <a:prstGeom prst="rect">
            <a:avLst/>
          </a:prstGeom>
          <a:solidFill>
            <a:schemeClr val="bg1">
              <a:lumMod val="95000"/>
            </a:schemeClr>
          </a:solidFill>
        </p:spPr>
        <p:txBody>
          <a:bodyPr vert="horz" lIns="36000" tIns="36000" rIns="36000" bIns="0" rtlCol="0" anchor="t">
            <a:noAutofit/>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nSpc>
                <a:spcPct val="110000"/>
              </a:lnSpc>
              <a:buFont typeface="Arial"/>
              <a:buNone/>
            </a:pPr>
            <a:r>
              <a:rPr lang="en-US" altLang="en-US" b="1">
                <a:solidFill>
                  <a:schemeClr val="accent1"/>
                </a:solidFill>
              </a:rPr>
              <a:t>Continuous Gas Monitoring</a:t>
            </a:r>
          </a:p>
          <a:p>
            <a:pPr marL="287655" lvl="1" indent="-143510">
              <a:lnSpc>
                <a:spcPct val="110000"/>
              </a:lnSpc>
            </a:pPr>
            <a:r>
              <a:rPr lang="en-US" altLang="en-US"/>
              <a:t>Continuous Gas Monitoring is where the portable gas testing equipment is left running in the vicinity of the work to be done, for the duration of the work to be done.</a:t>
            </a:r>
            <a:endParaRPr lang="en-US" altLang="en-US">
              <a:cs typeface="Arial"/>
            </a:endParaRPr>
          </a:p>
          <a:p>
            <a:pPr marL="287655" lvl="1" indent="-143510">
              <a:lnSpc>
                <a:spcPct val="110000"/>
              </a:lnSpc>
            </a:pPr>
            <a:r>
              <a:rPr lang="en-US" altLang="en-US"/>
              <a:t>Continuous Gas Monitoring is required for the following:</a:t>
            </a:r>
            <a:endParaRPr lang="en-US" altLang="en-US">
              <a:cs typeface="Arial"/>
            </a:endParaRPr>
          </a:p>
          <a:p>
            <a:pPr marL="431800" lvl="2" indent="-143510">
              <a:lnSpc>
                <a:spcPct val="110000"/>
              </a:lnSpc>
            </a:pPr>
            <a:r>
              <a:rPr lang="en-US" altLang="en-US" b="1" u="sng"/>
              <a:t>Where flammable vapors could be introduced due to changing conditions. </a:t>
            </a:r>
            <a:r>
              <a:rPr lang="en-US" altLang="en-US"/>
              <a:t>This is based on the physical environment and history of incidents in Chevron or similar industries.</a:t>
            </a:r>
            <a:endParaRPr lang="en-US" altLang="en-US">
              <a:cs typeface="Arial"/>
            </a:endParaRPr>
          </a:p>
          <a:p>
            <a:pPr marL="431800" lvl="2" indent="-143510">
              <a:lnSpc>
                <a:spcPct val="110000"/>
              </a:lnSpc>
            </a:pPr>
            <a:r>
              <a:rPr lang="en-US" altLang="en-US"/>
              <a:t>Hot Work in Confined Spaces</a:t>
            </a:r>
            <a:endParaRPr lang="en-US" altLang="en-US">
              <a:cs typeface="Arial"/>
            </a:endParaRPr>
          </a:p>
          <a:p>
            <a:pPr marL="431800" lvl="2" indent="-143510">
              <a:lnSpc>
                <a:spcPct val="110000"/>
              </a:lnSpc>
            </a:pPr>
            <a:r>
              <a:rPr lang="en-US" altLang="en-US"/>
              <a:t>Hot Work in Excavations where there is a possibility of the soil contaminated with hydrocarbons or other potentially flammable substance</a:t>
            </a:r>
            <a:endParaRPr lang="en-US" altLang="en-US">
              <a:cs typeface="Arial"/>
            </a:endParaRPr>
          </a:p>
          <a:p>
            <a:pPr marL="431800" lvl="2" indent="-143510">
              <a:lnSpc>
                <a:spcPct val="110000"/>
              </a:lnSpc>
            </a:pPr>
            <a:r>
              <a:rPr lang="en-US" altLang="en-US"/>
              <a:t>In a Classified Area (both Open Flame and Non-Open Flame)</a:t>
            </a:r>
            <a:endParaRPr lang="en-US" altLang="en-US">
              <a:cs typeface="Arial"/>
            </a:endParaRPr>
          </a:p>
          <a:p>
            <a:pPr marL="0" indent="0">
              <a:lnSpc>
                <a:spcPct val="110000"/>
              </a:lnSpc>
              <a:buFont typeface="Arial"/>
              <a:buNone/>
            </a:pPr>
            <a:r>
              <a:rPr lang="en-US" altLang="en-US"/>
              <a:t>Continuous Gas Monitoring may be done by a Competent Gas Monitor or a Qualified Gas Tester.</a:t>
            </a:r>
          </a:p>
          <a:p>
            <a:pPr marL="287655" lvl="1" indent="-143510">
              <a:lnSpc>
                <a:spcPct val="110000"/>
              </a:lnSpc>
            </a:pPr>
            <a:endParaRPr lang="en-US" altLang="en-US">
              <a:cs typeface="Arial"/>
            </a:endParaRPr>
          </a:p>
          <a:p>
            <a:pPr marL="143510" indent="-143510"/>
            <a:endParaRPr lang="en-US">
              <a:cs typeface="Arial"/>
            </a:endParaRPr>
          </a:p>
        </p:txBody>
      </p:sp>
    </p:spTree>
    <p:extLst>
      <p:ext uri="{BB962C8B-B14F-4D97-AF65-F5344CB8AC3E}">
        <p14:creationId xmlns:p14="http://schemas.microsoft.com/office/powerpoint/2010/main" val="1856630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4FBCEB-F59C-488C-A0C6-42B190C242D0}"/>
              </a:ext>
            </a:extLst>
          </p:cNvPr>
          <p:cNvSpPr/>
          <p:nvPr/>
        </p:nvSpPr>
        <p:spPr>
          <a:xfrm>
            <a:off x="2075097" y="816268"/>
            <a:ext cx="5260932" cy="312289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nvGrpSpPr>
          <p:cNvPr id="18" name="Group 17">
            <a:extLst>
              <a:ext uri="{FF2B5EF4-FFF2-40B4-BE49-F238E27FC236}">
                <a16:creationId xmlns:a16="http://schemas.microsoft.com/office/drawing/2014/main" id="{6A6A46F5-AE17-4FBD-8536-C58D66E1B94A}"/>
              </a:ext>
            </a:extLst>
          </p:cNvPr>
          <p:cNvGrpSpPr/>
          <p:nvPr/>
        </p:nvGrpSpPr>
        <p:grpSpPr>
          <a:xfrm>
            <a:off x="2075097" y="872910"/>
            <a:ext cx="4993394" cy="2979107"/>
            <a:chOff x="685800" y="1066800"/>
            <a:chExt cx="7943176" cy="4819710"/>
          </a:xfrm>
          <a:solidFill>
            <a:schemeClr val="bg1">
              <a:lumMod val="95000"/>
            </a:schemeClr>
          </a:solidFill>
        </p:grpSpPr>
        <p:sp>
          <p:nvSpPr>
            <p:cNvPr id="5" name="Line 3"/>
            <p:cNvSpPr>
              <a:spLocks noChangeShapeType="1"/>
            </p:cNvSpPr>
            <p:nvPr/>
          </p:nvSpPr>
          <p:spPr bwMode="auto">
            <a:xfrm>
              <a:off x="1692266" y="3259932"/>
              <a:ext cx="5930900" cy="0"/>
            </a:xfrm>
            <a:prstGeom prst="line">
              <a:avLst/>
            </a:prstGeom>
            <a:grpFill/>
            <a:ln w="57150">
              <a:solidFill>
                <a:schemeClr val="accent2"/>
              </a:solidFill>
              <a:round/>
              <a:headEnd/>
              <a:tailEnd/>
            </a:ln>
          </p:spPr>
          <p:txBody>
            <a:bodyPr wrap="none" anchor="ctr"/>
            <a:lstStyle/>
            <a:p>
              <a:endParaRPr lang="en-US" sz="1500"/>
            </a:p>
          </p:txBody>
        </p:sp>
        <p:sp>
          <p:nvSpPr>
            <p:cNvPr id="6" name="Rectangle 4"/>
            <p:cNvSpPr>
              <a:spLocks noChangeArrowheads="1"/>
            </p:cNvSpPr>
            <p:nvPr/>
          </p:nvSpPr>
          <p:spPr bwMode="auto">
            <a:xfrm>
              <a:off x="7675563" y="3027363"/>
              <a:ext cx="953413" cy="4001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Air = 1</a:t>
              </a:r>
            </a:p>
          </p:txBody>
        </p:sp>
        <p:sp>
          <p:nvSpPr>
            <p:cNvPr id="7" name="Rectangle 5"/>
            <p:cNvSpPr>
              <a:spLocks noChangeArrowheads="1"/>
            </p:cNvSpPr>
            <p:nvPr/>
          </p:nvSpPr>
          <p:spPr bwMode="auto">
            <a:xfrm>
              <a:off x="5181600" y="1524000"/>
              <a:ext cx="2036900" cy="4001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Hydrogen = 0.07</a:t>
              </a:r>
            </a:p>
          </p:txBody>
        </p:sp>
        <p:sp>
          <p:nvSpPr>
            <p:cNvPr id="8" name="Rectangle 6"/>
            <p:cNvSpPr>
              <a:spLocks noChangeArrowheads="1"/>
            </p:cNvSpPr>
            <p:nvPr/>
          </p:nvSpPr>
          <p:spPr bwMode="auto">
            <a:xfrm>
              <a:off x="3276600" y="1066800"/>
              <a:ext cx="1782775" cy="4001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Methane = 0.6</a:t>
              </a:r>
            </a:p>
          </p:txBody>
        </p:sp>
        <p:sp>
          <p:nvSpPr>
            <p:cNvPr id="9" name="Rectangle 7"/>
            <p:cNvSpPr>
              <a:spLocks noChangeArrowheads="1"/>
            </p:cNvSpPr>
            <p:nvPr/>
          </p:nvSpPr>
          <p:spPr bwMode="auto">
            <a:xfrm>
              <a:off x="3581400" y="2514599"/>
              <a:ext cx="1967786" cy="4001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Acetylene= 0.89</a:t>
              </a:r>
            </a:p>
          </p:txBody>
        </p:sp>
        <p:sp>
          <p:nvSpPr>
            <p:cNvPr id="10" name="Rectangle 8"/>
            <p:cNvSpPr>
              <a:spLocks noChangeArrowheads="1"/>
            </p:cNvSpPr>
            <p:nvPr/>
          </p:nvSpPr>
          <p:spPr bwMode="auto">
            <a:xfrm>
              <a:off x="1600200" y="2819400"/>
              <a:ext cx="1322018" cy="4001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CO = 0.96</a:t>
              </a:r>
            </a:p>
          </p:txBody>
        </p:sp>
        <p:sp>
          <p:nvSpPr>
            <p:cNvPr id="11" name="Rectangle 9"/>
            <p:cNvSpPr>
              <a:spLocks noChangeArrowheads="1"/>
            </p:cNvSpPr>
            <p:nvPr/>
          </p:nvSpPr>
          <p:spPr bwMode="auto">
            <a:xfrm>
              <a:off x="4856163" y="3843338"/>
              <a:ext cx="1740244" cy="4001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Propane = 1.5</a:t>
              </a:r>
            </a:p>
          </p:txBody>
        </p:sp>
        <p:sp>
          <p:nvSpPr>
            <p:cNvPr id="12" name="Rectangle 10"/>
            <p:cNvSpPr>
              <a:spLocks noChangeArrowheads="1"/>
            </p:cNvSpPr>
            <p:nvPr/>
          </p:nvSpPr>
          <p:spPr bwMode="auto">
            <a:xfrm>
              <a:off x="2819399" y="4648200"/>
              <a:ext cx="1515182" cy="4001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Acetone = 2</a:t>
              </a:r>
            </a:p>
          </p:txBody>
        </p:sp>
        <p:sp>
          <p:nvSpPr>
            <p:cNvPr id="13" name="Rectangle 11"/>
            <p:cNvSpPr>
              <a:spLocks noChangeArrowheads="1"/>
            </p:cNvSpPr>
            <p:nvPr/>
          </p:nvSpPr>
          <p:spPr bwMode="auto">
            <a:xfrm>
              <a:off x="3429000" y="5486400"/>
              <a:ext cx="3593619" cy="4001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Gasoline, diesel, kerosene =3.5</a:t>
              </a:r>
            </a:p>
          </p:txBody>
        </p:sp>
        <p:sp>
          <p:nvSpPr>
            <p:cNvPr id="14" name="Text Box 12"/>
            <p:cNvSpPr txBox="1">
              <a:spLocks noChangeArrowheads="1"/>
            </p:cNvSpPr>
            <p:nvPr/>
          </p:nvSpPr>
          <p:spPr bwMode="auto">
            <a:xfrm>
              <a:off x="3060700" y="3352800"/>
              <a:ext cx="1269208" cy="4033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en-US" altLang="en-US" sz="1500">
                  <a:solidFill>
                    <a:schemeClr val="tx1"/>
                  </a:solidFill>
                </a:rPr>
                <a:t>H</a:t>
              </a:r>
              <a:r>
                <a:rPr lang="en-US" altLang="en-US" sz="1500" baseline="-25000">
                  <a:solidFill>
                    <a:schemeClr val="tx1"/>
                  </a:solidFill>
                </a:rPr>
                <a:t>2</a:t>
              </a:r>
              <a:r>
                <a:rPr lang="en-US" altLang="en-US" sz="1500">
                  <a:solidFill>
                    <a:schemeClr val="tx1"/>
                  </a:solidFill>
                </a:rPr>
                <a:t>S = 1.2</a:t>
              </a:r>
            </a:p>
          </p:txBody>
        </p:sp>
        <p:sp>
          <p:nvSpPr>
            <p:cNvPr id="15" name="Text Box 13"/>
            <p:cNvSpPr txBox="1">
              <a:spLocks noChangeArrowheads="1"/>
            </p:cNvSpPr>
            <p:nvPr/>
          </p:nvSpPr>
          <p:spPr bwMode="auto">
            <a:xfrm>
              <a:off x="914400" y="3886200"/>
              <a:ext cx="1828800" cy="40331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100">
                  <a:solidFill>
                    <a:srgbClr val="080808"/>
                  </a:solidFill>
                  <a:latin typeface="Verdana" panose="020B0604030504040204" pitchFamily="34" charset="0"/>
                </a:defRPr>
              </a:lvl1pPr>
              <a:lvl2pPr marL="742950" indent="-285750">
                <a:defRPr sz="2100">
                  <a:solidFill>
                    <a:srgbClr val="080808"/>
                  </a:solidFill>
                  <a:latin typeface="Verdana" panose="020B0604030504040204" pitchFamily="34" charset="0"/>
                </a:defRPr>
              </a:lvl2pPr>
              <a:lvl3pPr marL="1143000" indent="-228600">
                <a:defRPr sz="2100">
                  <a:solidFill>
                    <a:srgbClr val="080808"/>
                  </a:solidFill>
                  <a:latin typeface="Verdana" panose="020B0604030504040204" pitchFamily="34" charset="0"/>
                </a:defRPr>
              </a:lvl3pPr>
              <a:lvl4pPr marL="1600200" indent="-228600">
                <a:defRPr sz="2100">
                  <a:solidFill>
                    <a:srgbClr val="080808"/>
                  </a:solidFill>
                  <a:latin typeface="Verdana" panose="020B0604030504040204" pitchFamily="34" charset="0"/>
                </a:defRPr>
              </a:lvl4pPr>
              <a:lvl5pPr marL="2057400" indent="-228600">
                <a:defRPr sz="2100">
                  <a:solidFill>
                    <a:srgbClr val="080808"/>
                  </a:solidFill>
                  <a:latin typeface="Verdana" panose="020B0604030504040204" pitchFamily="34" charset="0"/>
                </a:defRPr>
              </a:lvl5pPr>
              <a:lvl6pPr marL="2514600" indent="-228600" eaLnBrk="0" fontAlgn="base" hangingPunct="0">
                <a:spcBef>
                  <a:spcPct val="0"/>
                </a:spcBef>
                <a:spcAft>
                  <a:spcPct val="0"/>
                </a:spcAft>
                <a:defRPr sz="2100">
                  <a:solidFill>
                    <a:srgbClr val="080808"/>
                  </a:solidFill>
                  <a:latin typeface="Verdana" panose="020B0604030504040204" pitchFamily="34" charset="0"/>
                </a:defRPr>
              </a:lvl6pPr>
              <a:lvl7pPr marL="2971800" indent="-228600" eaLnBrk="0" fontAlgn="base" hangingPunct="0">
                <a:spcBef>
                  <a:spcPct val="0"/>
                </a:spcBef>
                <a:spcAft>
                  <a:spcPct val="0"/>
                </a:spcAft>
                <a:defRPr sz="2100">
                  <a:solidFill>
                    <a:srgbClr val="080808"/>
                  </a:solidFill>
                  <a:latin typeface="Verdana" panose="020B0604030504040204" pitchFamily="34" charset="0"/>
                </a:defRPr>
              </a:lvl7pPr>
              <a:lvl8pPr marL="3429000" indent="-228600" eaLnBrk="0" fontAlgn="base" hangingPunct="0">
                <a:spcBef>
                  <a:spcPct val="0"/>
                </a:spcBef>
                <a:spcAft>
                  <a:spcPct val="0"/>
                </a:spcAft>
                <a:defRPr sz="2100">
                  <a:solidFill>
                    <a:srgbClr val="080808"/>
                  </a:solidFill>
                  <a:latin typeface="Verdana" panose="020B0604030504040204" pitchFamily="34" charset="0"/>
                </a:defRPr>
              </a:lvl8pPr>
              <a:lvl9pPr marL="3886200" indent="-228600" eaLnBrk="0" fontAlgn="base" hangingPunct="0">
                <a:spcBef>
                  <a:spcPct val="0"/>
                </a:spcBef>
                <a:spcAft>
                  <a:spcPct val="0"/>
                </a:spcAft>
                <a:defRPr sz="2100">
                  <a:solidFill>
                    <a:srgbClr val="080808"/>
                  </a:solidFill>
                  <a:latin typeface="Verdana" panose="020B0604030504040204" pitchFamily="34" charset="0"/>
                </a:defRPr>
              </a:lvl9pPr>
            </a:lstStyle>
            <a:p>
              <a:r>
                <a:rPr lang="fr-CA" altLang="en-US" sz="1500">
                  <a:solidFill>
                    <a:schemeClr val="tx1"/>
                  </a:solidFill>
                </a:rPr>
                <a:t>CO</a:t>
              </a:r>
              <a:r>
                <a:rPr lang="en-US" altLang="en-US" sz="1500" baseline="-25000">
                  <a:solidFill>
                    <a:schemeClr val="tx1"/>
                  </a:solidFill>
                </a:rPr>
                <a:t>2</a:t>
              </a:r>
              <a:r>
                <a:rPr lang="en-US" altLang="en-US" sz="1500">
                  <a:solidFill>
                    <a:schemeClr val="tx1"/>
                  </a:solidFill>
                </a:rPr>
                <a:t> = 1.5</a:t>
              </a:r>
              <a:endParaRPr lang="fr-CA" altLang="en-US" sz="1500" baseline="-25000">
                <a:solidFill>
                  <a:schemeClr val="tx1"/>
                </a:solidFill>
              </a:endParaRPr>
            </a:p>
          </p:txBody>
        </p:sp>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2212975" cy="938213"/>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pic>
      </p:grpSp>
      <p:sp>
        <p:nvSpPr>
          <p:cNvPr id="17" name="Title 1">
            <a:extLst>
              <a:ext uri="{FF2B5EF4-FFF2-40B4-BE49-F238E27FC236}">
                <a16:creationId xmlns:a16="http://schemas.microsoft.com/office/drawing/2014/main" id="{392C4FD9-D22E-418C-B444-C0D0A63451EC}"/>
              </a:ext>
            </a:extLst>
          </p:cNvPr>
          <p:cNvSpPr>
            <a:spLocks noGrp="1"/>
          </p:cNvSpPr>
          <p:nvPr>
            <p:ph type="title"/>
          </p:nvPr>
        </p:nvSpPr>
        <p:spPr>
          <a:xfrm>
            <a:off x="411480" y="14802"/>
            <a:ext cx="8320628" cy="858108"/>
          </a:xfrm>
        </p:spPr>
        <p:txBody>
          <a:bodyPr anchor="t">
            <a:normAutofit/>
          </a:bodyPr>
          <a:lstStyle/>
          <a:p>
            <a:r>
              <a:rPr lang="en-US" altLang="en-US"/>
              <a:t>Job Site Preparation for a Hot Work</a:t>
            </a:r>
            <a:br>
              <a:rPr lang="en-US" altLang="en-US"/>
            </a:br>
            <a:r>
              <a:rPr lang="en-US" altLang="en-US" sz="1600"/>
              <a:t>Building OC in Gas Testing</a:t>
            </a:r>
            <a:endParaRPr lang="en-US" sz="1600"/>
          </a:p>
        </p:txBody>
      </p:sp>
      <p:sp>
        <p:nvSpPr>
          <p:cNvPr id="20" name="TextBox 19">
            <a:extLst>
              <a:ext uri="{FF2B5EF4-FFF2-40B4-BE49-F238E27FC236}">
                <a16:creationId xmlns:a16="http://schemas.microsoft.com/office/drawing/2014/main" id="{FB8A7186-9668-4CE7-982B-D16573A7DD7A}"/>
              </a:ext>
            </a:extLst>
          </p:cNvPr>
          <p:cNvSpPr txBox="1"/>
          <p:nvPr/>
        </p:nvSpPr>
        <p:spPr>
          <a:xfrm>
            <a:off x="394148" y="4151566"/>
            <a:ext cx="8320628" cy="2246769"/>
          </a:xfrm>
          <a:prstGeom prst="rect">
            <a:avLst/>
          </a:prstGeom>
          <a:noFill/>
        </p:spPr>
        <p:txBody>
          <a:bodyPr wrap="square">
            <a:spAutoFit/>
          </a:bodyPr>
          <a:lstStyle/>
          <a:p>
            <a:pPr marL="174625" indent="-174625" algn="just" eaLnBrk="1" hangingPunct="1">
              <a:buFont typeface="Arial" panose="020B0604020202020204" pitchFamily="34" charset="0"/>
              <a:buChar char="•"/>
            </a:pPr>
            <a:r>
              <a:rPr lang="en-US" altLang="en-US" sz="1400"/>
              <a:t>Vapor densities vary from one vapor to another.  It is important to know their relative densities in order to predict where they can accumulate. These are relative densities and are given in the MSDS</a:t>
            </a:r>
            <a:r>
              <a:rPr lang="fr-CA" altLang="en-US" sz="1400"/>
              <a:t> </a:t>
            </a:r>
            <a:r>
              <a:rPr lang="en-US" altLang="en-US" sz="1400"/>
              <a:t>of the product.</a:t>
            </a:r>
          </a:p>
          <a:p>
            <a:pPr marL="174625" indent="-174625" algn="just" eaLnBrk="1" hangingPunct="1">
              <a:buFont typeface="Arial" panose="020B0604020202020204" pitchFamily="34" charset="0"/>
              <a:buChar char="•"/>
            </a:pPr>
            <a:endParaRPr lang="en-US" altLang="en-US" sz="1400"/>
          </a:p>
          <a:p>
            <a:pPr marL="174625" indent="-174625" algn="just" eaLnBrk="1" hangingPunct="1">
              <a:buFont typeface="Arial" panose="020B0604020202020204" pitchFamily="34" charset="0"/>
              <a:buChar char="•"/>
            </a:pPr>
            <a:r>
              <a:rPr lang="en-US" altLang="en-US" sz="1400"/>
              <a:t>Several gases and the vapors of flammable and combustible liquids are heavier than air.  Therefore</a:t>
            </a:r>
            <a:r>
              <a:rPr lang="fr-CA" altLang="en-US" sz="1400"/>
              <a:t>,</a:t>
            </a:r>
            <a:r>
              <a:rPr lang="en-US" altLang="en-US" sz="1400"/>
              <a:t> these vapors will go to the ground and can cumulate in holes, under equipment, etc.</a:t>
            </a:r>
          </a:p>
          <a:p>
            <a:pPr marL="174625" indent="-174625" algn="just" eaLnBrk="1" hangingPunct="1">
              <a:buFont typeface="Arial" panose="020B0604020202020204" pitchFamily="34" charset="0"/>
              <a:buChar char="•"/>
            </a:pPr>
            <a:endParaRPr lang="fr-CA" altLang="en-US" sz="1400"/>
          </a:p>
          <a:p>
            <a:pPr marL="174625" indent="-174625" algn="just" eaLnBrk="1" hangingPunct="1">
              <a:buFont typeface="Arial" panose="020B0604020202020204" pitchFamily="34" charset="0"/>
              <a:buChar char="•"/>
            </a:pPr>
            <a:r>
              <a:rPr lang="en-US" altLang="en-US" sz="1400"/>
              <a:t>Air’s relative density is 1 (weight of air/weight of air = 1).  If gasoline’s relative density is 3.5, it means that the weight of the vapor of gasoline divided by the weight of air is 3.5, therefore 3.5 times heavier than air.</a:t>
            </a:r>
          </a:p>
        </p:txBody>
      </p:sp>
    </p:spTree>
    <p:extLst>
      <p:ext uri="{BB962C8B-B14F-4D97-AF65-F5344CB8AC3E}">
        <p14:creationId xmlns:p14="http://schemas.microsoft.com/office/powerpoint/2010/main" val="3854579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1332469"/>
            <a:ext cx="2960370" cy="4193260"/>
          </a:xfrm>
        </p:spPr>
        <p:txBody>
          <a:bodyPr>
            <a:normAutofit/>
          </a:bodyPr>
          <a:lstStyle/>
          <a:p>
            <a:pPr marL="0" indent="0">
              <a:lnSpc>
                <a:spcPct val="110000"/>
              </a:lnSpc>
              <a:buNone/>
            </a:pPr>
            <a:r>
              <a:rPr lang="en-US" altLang="en-US" b="1"/>
              <a:t>Basic Requirements:</a:t>
            </a:r>
          </a:p>
          <a:p>
            <a:pPr>
              <a:lnSpc>
                <a:spcPct val="110000"/>
              </a:lnSpc>
            </a:pPr>
            <a:r>
              <a:rPr lang="en-US" altLang="en-US"/>
              <a:t>The table at right is out of the Hot Work Standard and lists the basic requirements for the different classifications of Hot Work.</a:t>
            </a:r>
          </a:p>
          <a:p>
            <a:pPr>
              <a:lnSpc>
                <a:spcPct val="110000"/>
              </a:lnSpc>
            </a:pPr>
            <a:r>
              <a:rPr lang="en-US" altLang="en-US" b="1" u="sng"/>
              <a:t>It should be used as  reference for job-site preparation</a:t>
            </a:r>
          </a:p>
          <a:p>
            <a:pPr marL="0" indent="0">
              <a:lnSpc>
                <a:spcPct val="110000"/>
              </a:lnSpc>
              <a:buNone/>
            </a:pPr>
            <a:endParaRPr lang="en-US" altLang="en-US" b="1" u="sng"/>
          </a:p>
          <a:p>
            <a:pPr>
              <a:lnSpc>
                <a:spcPct val="110000"/>
              </a:lnSpc>
            </a:pPr>
            <a:r>
              <a:rPr lang="en-US" altLang="en-US"/>
              <a:t>Refer Task Consequence Catalogue (TCC) to also know if the Start Work Checks form is required including other hazard analysis requirements for the hot work task.</a:t>
            </a:r>
          </a:p>
          <a:p>
            <a:endParaRPr lang="en-US"/>
          </a:p>
        </p:txBody>
      </p:sp>
      <p:sp>
        <p:nvSpPr>
          <p:cNvPr id="7" name="Title 1">
            <a:extLst>
              <a:ext uri="{FF2B5EF4-FFF2-40B4-BE49-F238E27FC236}">
                <a16:creationId xmlns:a16="http://schemas.microsoft.com/office/drawing/2014/main" id="{680DF9C8-276A-4E64-84A5-88E8669663AC}"/>
              </a:ext>
            </a:extLst>
          </p:cNvPr>
          <p:cNvSpPr>
            <a:spLocks noGrp="1"/>
          </p:cNvSpPr>
          <p:nvPr>
            <p:ph type="title"/>
          </p:nvPr>
        </p:nvSpPr>
        <p:spPr>
          <a:xfrm>
            <a:off x="411480" y="14802"/>
            <a:ext cx="8320628" cy="858108"/>
          </a:xfrm>
        </p:spPr>
        <p:txBody>
          <a:bodyPr anchor="t">
            <a:normAutofit/>
          </a:bodyPr>
          <a:lstStyle/>
          <a:p>
            <a:r>
              <a:rPr lang="en-US" altLang="en-US"/>
              <a:t>Job Site Preparation for a Hot Work</a:t>
            </a:r>
            <a:br>
              <a:rPr lang="en-US" altLang="en-US"/>
            </a:br>
            <a:r>
              <a:rPr lang="en-US" altLang="en-US" sz="1600"/>
              <a:t>Other Requirements from the Hot Work Standard</a:t>
            </a:r>
            <a:endParaRPr lang="en-US" sz="1600"/>
          </a:p>
        </p:txBody>
      </p:sp>
      <p:pic>
        <p:nvPicPr>
          <p:cNvPr id="4" name="Picture 3">
            <a:extLst>
              <a:ext uri="{FF2B5EF4-FFF2-40B4-BE49-F238E27FC236}">
                <a16:creationId xmlns:a16="http://schemas.microsoft.com/office/drawing/2014/main" id="{7D9BBB41-22E5-86D5-E21F-8278593EEC97}"/>
              </a:ext>
            </a:extLst>
          </p:cNvPr>
          <p:cNvPicPr>
            <a:picLocks noChangeAspect="1"/>
          </p:cNvPicPr>
          <p:nvPr/>
        </p:nvPicPr>
        <p:blipFill>
          <a:blip r:embed="rId3"/>
          <a:stretch>
            <a:fillRect/>
          </a:stretch>
        </p:blipFill>
        <p:spPr>
          <a:xfrm>
            <a:off x="3526971" y="872910"/>
            <a:ext cx="5377543" cy="5440424"/>
          </a:xfrm>
          <a:prstGeom prst="rect">
            <a:avLst/>
          </a:prstGeom>
        </p:spPr>
      </p:pic>
    </p:spTree>
    <p:extLst>
      <p:ext uri="{BB962C8B-B14F-4D97-AF65-F5344CB8AC3E}">
        <p14:creationId xmlns:p14="http://schemas.microsoft.com/office/powerpoint/2010/main" val="1253192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716499"/>
            <a:ext cx="8320628" cy="5431638"/>
          </a:xfrm>
          <a:solidFill>
            <a:schemeClr val="bg1">
              <a:lumMod val="95000"/>
            </a:schemeClr>
          </a:solidFill>
        </p:spPr>
        <p:txBody>
          <a:bodyPr lIns="72000" tIns="72000" rIns="72000">
            <a:noAutofit/>
          </a:bodyPr>
          <a:lstStyle/>
          <a:p>
            <a:pPr marL="0" indent="0">
              <a:lnSpc>
                <a:spcPct val="110000"/>
              </a:lnSpc>
              <a:buNone/>
            </a:pPr>
            <a:r>
              <a:rPr lang="en-US" altLang="en-US"/>
              <a:t>A special exception is allowed for Non-Open Flame and Open Flame Hot Work inside a designated Safe Hot Work Area.</a:t>
            </a:r>
          </a:p>
          <a:p>
            <a:pPr marL="444500" indent="-263525">
              <a:lnSpc>
                <a:spcPct val="110000"/>
              </a:lnSpc>
            </a:pPr>
            <a:r>
              <a:rPr lang="en-US" b="0" i="0">
                <a:effectLst/>
                <a:latin typeface="Arial" panose="020B0604020202020204" pitchFamily="34" charset="0"/>
              </a:rPr>
              <a:t>Designated Safe Hot Work Areas are typically maintenance shops but must be outside of hazardous (classified) areas. </a:t>
            </a:r>
          </a:p>
          <a:p>
            <a:pPr marL="444500" indent="-263525">
              <a:lnSpc>
                <a:spcPct val="110000"/>
              </a:lnSpc>
            </a:pPr>
            <a:r>
              <a:rPr lang="en-US" b="0" i="0">
                <a:effectLst/>
                <a:latin typeface="Arial" panose="020B0604020202020204" pitchFamily="34" charset="0"/>
              </a:rPr>
              <a:t>All hot work conducted in the areas must be conducted in accordance with a site maintenance procedure / JSA with appropriate controls for identified hazards.</a:t>
            </a:r>
            <a:endParaRPr lang="en-US">
              <a:latin typeface="Arial" panose="020B0604020202020204" pitchFamily="34" charset="0"/>
            </a:endParaRPr>
          </a:p>
          <a:p>
            <a:pPr marL="444500" indent="-263525">
              <a:lnSpc>
                <a:spcPct val="110000"/>
              </a:lnSpc>
            </a:pPr>
            <a:r>
              <a:rPr lang="en-US" b="0" i="0">
                <a:effectLst/>
                <a:latin typeface="Arial" panose="020B0604020202020204" pitchFamily="34" charset="0"/>
              </a:rPr>
              <a:t>Area shall be clearly identified by signage –Posting of an annual permit is acceptable </a:t>
            </a:r>
          </a:p>
          <a:p>
            <a:pPr marL="444500" indent="-263525">
              <a:lnSpc>
                <a:spcPct val="110000"/>
              </a:lnSpc>
            </a:pPr>
            <a:r>
              <a:rPr lang="en-US">
                <a:latin typeface="Arial" panose="020B0604020202020204" pitchFamily="34" charset="0"/>
              </a:rPr>
              <a:t>Area </a:t>
            </a:r>
            <a:r>
              <a:rPr lang="en-US" b="0" i="0">
                <a:effectLst/>
                <a:latin typeface="Arial" panose="020B0604020202020204" pitchFamily="34" charset="0"/>
              </a:rPr>
              <a:t>shall be approved by BU management in consultation with health &amp; safety /fire subject matter experts.</a:t>
            </a:r>
          </a:p>
          <a:p>
            <a:pPr marL="444500" indent="-263525">
              <a:lnSpc>
                <a:spcPct val="110000"/>
              </a:lnSpc>
            </a:pPr>
            <a:r>
              <a:rPr lang="en-US" b="0" i="0">
                <a:effectLst/>
                <a:latin typeface="Arial" panose="020B0604020202020204" pitchFamily="34" charset="0"/>
              </a:rPr>
              <a:t>Areas shall be made of non-combustible or fire-resistant construction or adequately guarded/protected.</a:t>
            </a:r>
          </a:p>
          <a:p>
            <a:pPr marL="444500" indent="-263525">
              <a:lnSpc>
                <a:spcPct val="110000"/>
              </a:lnSpc>
            </a:pPr>
            <a:r>
              <a:rPr lang="en-US" b="0" i="0">
                <a:effectLst/>
                <a:latin typeface="Arial" panose="020B0604020202020204" pitchFamily="34" charset="0"/>
              </a:rPr>
              <a:t>Areas shall be maintained free of flammable and combustible materials or such materials shall be adequately guarded/protected.</a:t>
            </a:r>
          </a:p>
          <a:p>
            <a:pPr marL="444500" indent="-263525">
              <a:lnSpc>
                <a:spcPct val="110000"/>
              </a:lnSpc>
            </a:pPr>
            <a:r>
              <a:rPr lang="en-US" b="0" i="0">
                <a:effectLst/>
                <a:latin typeface="Arial" panose="020B0604020202020204" pitchFamily="34" charset="0"/>
              </a:rPr>
              <a:t>Areas shall be reassessed at least annually or when conditions change to ensure that these required conditions are maintained. Assessments shall be conducted more frequently to address higher risk locations.</a:t>
            </a:r>
            <a:endParaRPr lang="en-US">
              <a:latin typeface="Arial" panose="020B0604020202020204" pitchFamily="34" charset="0"/>
            </a:endParaRPr>
          </a:p>
          <a:p>
            <a:pPr marL="444500" indent="-263525">
              <a:lnSpc>
                <a:spcPct val="110000"/>
              </a:lnSpc>
            </a:pPr>
            <a:r>
              <a:rPr lang="en-US" b="0" i="0">
                <a:effectLst/>
                <a:latin typeface="Arial" panose="020B0604020202020204" pitchFamily="34" charset="0"/>
              </a:rPr>
              <a:t>Operations/Supply Chain Manager approval must be obtained for all annual Hot Work permits in accordance with the Hazard Analysis standard and the Task Consequence Catalogue.</a:t>
            </a:r>
            <a:endParaRPr lang="en-US" altLang="en-US"/>
          </a:p>
        </p:txBody>
      </p:sp>
      <p:sp>
        <p:nvSpPr>
          <p:cNvPr id="6" name="Title 1">
            <a:extLst>
              <a:ext uri="{FF2B5EF4-FFF2-40B4-BE49-F238E27FC236}">
                <a16:creationId xmlns:a16="http://schemas.microsoft.com/office/drawing/2014/main" id="{C442D2E6-D5F9-4687-AF0F-70B5275C2CE7}"/>
              </a:ext>
            </a:extLst>
          </p:cNvPr>
          <p:cNvSpPr>
            <a:spLocks noGrp="1"/>
          </p:cNvSpPr>
          <p:nvPr>
            <p:ph type="title"/>
          </p:nvPr>
        </p:nvSpPr>
        <p:spPr>
          <a:xfrm>
            <a:off x="411480" y="50898"/>
            <a:ext cx="8320628" cy="858108"/>
          </a:xfrm>
        </p:spPr>
        <p:txBody>
          <a:bodyPr anchor="t">
            <a:normAutofit/>
          </a:bodyPr>
          <a:lstStyle/>
          <a:p>
            <a:r>
              <a:rPr lang="en-US" altLang="en-US"/>
              <a:t>Designated Safe Hot Work Area</a:t>
            </a:r>
            <a:endParaRPr lang="en-US" sz="1600"/>
          </a:p>
        </p:txBody>
      </p:sp>
    </p:spTree>
    <p:extLst>
      <p:ext uri="{BB962C8B-B14F-4D97-AF65-F5344CB8AC3E}">
        <p14:creationId xmlns:p14="http://schemas.microsoft.com/office/powerpoint/2010/main" val="4236719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2F3027-B63F-4188-8097-C69D0372FE45}"/>
              </a:ext>
            </a:extLst>
          </p:cNvPr>
          <p:cNvSpPr/>
          <p:nvPr/>
        </p:nvSpPr>
        <p:spPr>
          <a:xfrm>
            <a:off x="248478" y="919476"/>
            <a:ext cx="8686800" cy="54312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6147" name="Rectangle 2"/>
          <p:cNvSpPr>
            <a:spLocks noGrp="1" noChangeArrowheads="1"/>
          </p:cNvSpPr>
          <p:nvPr>
            <p:ph type="title"/>
          </p:nvPr>
        </p:nvSpPr>
        <p:spPr>
          <a:xfrm>
            <a:off x="411480" y="61368"/>
            <a:ext cx="8320628" cy="858108"/>
          </a:xfrm>
        </p:spPr>
        <p:txBody>
          <a:bodyPr/>
          <a:lstStyle/>
          <a:p>
            <a:pPr eaLnBrk="1" hangingPunct="1"/>
            <a:r>
              <a:rPr lang="en-US" altLang="en-US" sz="2400"/>
              <a:t>Key Definitions from Hot Work Standard</a:t>
            </a:r>
            <a:br>
              <a:rPr lang="en-US" altLang="en-US"/>
            </a:br>
            <a:r>
              <a:rPr lang="en-US" sz="1600"/>
              <a:t>Common Definitions</a:t>
            </a:r>
            <a:endParaRPr lang="en-US" altLang="en-US" sz="1600"/>
          </a:p>
        </p:txBody>
      </p:sp>
      <p:sp>
        <p:nvSpPr>
          <p:cNvPr id="6148" name="Rectangle 3"/>
          <p:cNvSpPr>
            <a:spLocks noGrp="1" noChangeArrowheads="1"/>
          </p:cNvSpPr>
          <p:nvPr>
            <p:ph type="body" idx="1"/>
          </p:nvPr>
        </p:nvSpPr>
        <p:spPr>
          <a:xfrm>
            <a:off x="411480" y="932759"/>
            <a:ext cx="8318451" cy="4541546"/>
          </a:xfrm>
        </p:spPr>
        <p:txBody>
          <a:bodyPr>
            <a:noAutofit/>
          </a:bodyPr>
          <a:lstStyle/>
          <a:p>
            <a:pPr marL="341313" lvl="1" indent="-341313" eaLnBrk="1" hangingPunct="1">
              <a:lnSpc>
                <a:spcPct val="90000"/>
              </a:lnSpc>
              <a:spcAft>
                <a:spcPct val="25000"/>
              </a:spcAft>
              <a:buFont typeface="Wingdings" pitchFamily="2" charset="2"/>
              <a:buNone/>
              <a:tabLst>
                <a:tab pos="1374775" algn="l"/>
                <a:tab pos="1831975" algn="l"/>
              </a:tabLst>
            </a:pPr>
            <a:r>
              <a:rPr lang="en-US" altLang="en-US" sz="1500" b="1">
                <a:solidFill>
                  <a:schemeClr val="accent1"/>
                </a:solidFill>
              </a:rPr>
              <a:t>Hazardous Atmosphere </a:t>
            </a:r>
          </a:p>
          <a:p>
            <a:pPr marL="450850" lvl="1" indent="-336550" eaLnBrk="1" hangingPunct="1">
              <a:lnSpc>
                <a:spcPct val="90000"/>
              </a:lnSpc>
              <a:spcAft>
                <a:spcPct val="25000"/>
              </a:spcAft>
              <a:buFont typeface="Wingdings" pitchFamily="2" charset="2"/>
              <a:buNone/>
              <a:tabLst>
                <a:tab pos="1374775" algn="l"/>
                <a:tab pos="1831975" algn="l"/>
              </a:tabLst>
            </a:pPr>
            <a:r>
              <a:rPr lang="en-US" altLang="en-US" sz="1500" b="0"/>
              <a:t>– 	Atmosphere (s) that expose personnel to the risk of death, incapacitation, impaired ability to self-rescue, injury, or acute or chronic illness that may be caused by any of the following:</a:t>
            </a:r>
          </a:p>
          <a:p>
            <a:pPr marL="736600" lvl="2" eaLnBrk="1" hangingPunct="1">
              <a:lnSpc>
                <a:spcPct val="110000"/>
              </a:lnSpc>
              <a:spcAft>
                <a:spcPct val="0"/>
              </a:spcAft>
              <a:buFont typeface="Wingdings" pitchFamily="2" charset="2"/>
              <a:buChar char="§"/>
              <a:tabLst>
                <a:tab pos="1374775" algn="l"/>
                <a:tab pos="1831975" algn="l"/>
              </a:tabLst>
            </a:pPr>
            <a:r>
              <a:rPr lang="en-US" altLang="en-US" sz="1500" b="0" i="0"/>
              <a:t>An atmospheric concentration of any substance that could result in personnel exposure in excess of the permissible exposure limit (PEL), such as benzene or hydrogen sulfide.</a:t>
            </a:r>
          </a:p>
          <a:p>
            <a:pPr marL="736600" lvl="2" eaLnBrk="1" hangingPunct="1">
              <a:lnSpc>
                <a:spcPct val="110000"/>
              </a:lnSpc>
              <a:spcAft>
                <a:spcPct val="0"/>
              </a:spcAft>
              <a:buFont typeface="Wingdings" pitchFamily="2" charset="2"/>
              <a:buChar char="§"/>
              <a:tabLst>
                <a:tab pos="1374775" algn="l"/>
                <a:tab pos="1831975" algn="l"/>
              </a:tabLst>
            </a:pPr>
            <a:r>
              <a:rPr lang="en-US" altLang="en-US" sz="1500" b="0" i="0"/>
              <a:t>Flammable gas, vapor or mist in excess of 10 percent of its lower flammable limit (LFL).</a:t>
            </a:r>
          </a:p>
          <a:p>
            <a:pPr marL="736600" lvl="2" eaLnBrk="1" hangingPunct="1">
              <a:lnSpc>
                <a:spcPct val="110000"/>
              </a:lnSpc>
              <a:spcAft>
                <a:spcPct val="0"/>
              </a:spcAft>
              <a:buFont typeface="Wingdings" pitchFamily="2" charset="2"/>
              <a:buChar char="§"/>
              <a:tabLst>
                <a:tab pos="1374775" algn="l"/>
                <a:tab pos="1831975" algn="l"/>
              </a:tabLst>
            </a:pPr>
            <a:r>
              <a:rPr lang="en-US" altLang="en-US" sz="1500" b="0" i="0"/>
              <a:t>An atmospheric oxygen concentration less than 19.5% or more than 23.5%.</a:t>
            </a:r>
          </a:p>
          <a:p>
            <a:pPr marL="736600" lvl="2" eaLnBrk="1" hangingPunct="1">
              <a:lnSpc>
                <a:spcPct val="110000"/>
              </a:lnSpc>
              <a:spcAft>
                <a:spcPct val="0"/>
              </a:spcAft>
              <a:buFont typeface="Wingdings" pitchFamily="2" charset="2"/>
              <a:buChar char="§"/>
              <a:tabLst>
                <a:tab pos="1374775" algn="l"/>
                <a:tab pos="1831975" algn="l"/>
              </a:tabLst>
            </a:pPr>
            <a:r>
              <a:rPr lang="en-US" altLang="en-US" sz="1500" b="0" i="0"/>
              <a:t>Any other atmospheric condition that is immediately dangerous to life or health (IDLH).</a:t>
            </a:r>
            <a:endParaRPr lang="en-US" altLang="en-US" sz="1500" i="0"/>
          </a:p>
          <a:p>
            <a:pPr marL="0" indent="0">
              <a:lnSpc>
                <a:spcPct val="110000"/>
              </a:lnSpc>
              <a:buNone/>
            </a:pPr>
            <a:r>
              <a:rPr lang="en-US" altLang="en-US" sz="1500" b="1">
                <a:solidFill>
                  <a:schemeClr val="accent1"/>
                </a:solidFill>
              </a:rPr>
              <a:t>Gas Testing</a:t>
            </a:r>
          </a:p>
          <a:p>
            <a:pPr marL="446088" lvl="2" indent="-354013" eaLnBrk="1" hangingPunct="1">
              <a:spcAft>
                <a:spcPct val="25000"/>
              </a:spcAft>
              <a:buFontTx/>
              <a:buChar char="-"/>
            </a:pPr>
            <a:r>
              <a:rPr lang="en-US" altLang="en-US" sz="1500" b="0"/>
              <a:t>Use of portable detection equipment to determine levels of oxygen and flammable or toxic vapors and gases.</a:t>
            </a:r>
          </a:p>
          <a:p>
            <a:pPr marL="142875" lvl="1" indent="-142875">
              <a:lnSpc>
                <a:spcPct val="110000"/>
              </a:lnSpc>
              <a:buNone/>
            </a:pPr>
            <a:r>
              <a:rPr lang="en-US" altLang="en-US" sz="1500" b="1">
                <a:solidFill>
                  <a:schemeClr val="accent1"/>
                </a:solidFill>
              </a:rPr>
              <a:t>Continuous Gas Testing </a:t>
            </a:r>
          </a:p>
          <a:p>
            <a:pPr marL="450850" lvl="1" indent="-363538">
              <a:lnSpc>
                <a:spcPct val="110000"/>
              </a:lnSpc>
              <a:buNone/>
            </a:pPr>
            <a:r>
              <a:rPr lang="en-US" altLang="en-US" sz="1500" b="0"/>
              <a:t>- 	A process whereby the required gas tests are continuously monitored. Continuous gas testing is normally required where there is a high likelihood of changing gas concentrations and/or there is a high risk to workers if the gas concentration changes unexpectedly.</a:t>
            </a:r>
          </a:p>
          <a:p>
            <a:pPr marL="287338" lvl="1" indent="-287338" eaLnBrk="1" hangingPunct="1">
              <a:buClr>
                <a:srgbClr val="E29846"/>
              </a:buClr>
              <a:buFont typeface="Wingdings" pitchFamily="2" charset="2"/>
              <a:buNone/>
            </a:pPr>
            <a:r>
              <a:rPr lang="en-US" altLang="en-US" sz="1500" b="1">
                <a:solidFill>
                  <a:schemeClr val="accent1"/>
                </a:solidFill>
              </a:rPr>
              <a:t>Follow Up Testing </a:t>
            </a:r>
          </a:p>
          <a:p>
            <a:pPr marL="450850" lvl="1" indent="-306388" eaLnBrk="1" hangingPunct="1">
              <a:buClr>
                <a:srgbClr val="E29846"/>
              </a:buClr>
              <a:buFont typeface="Wingdings" pitchFamily="2" charset="2"/>
              <a:buNone/>
            </a:pPr>
            <a:r>
              <a:rPr lang="en-US" altLang="en-US" sz="1500" b="0"/>
              <a:t>- 	Testing performed after initial testing at intervals sufficient to ensure that the atmosphere remains safe for the work being performed.</a:t>
            </a:r>
            <a:r>
              <a:rPr lang="en-US" altLang="en-US" sz="1500"/>
              <a:t> </a:t>
            </a:r>
            <a:r>
              <a:rPr lang="en-US" altLang="en-US" sz="1500" b="0"/>
              <a:t>Follow-up tests must be performed whenever work has been stopped and unattended for more than 1 hour.</a:t>
            </a:r>
            <a:endParaRPr lang="en-GB" altLang="en-US" sz="1500" b="0"/>
          </a:p>
        </p:txBody>
      </p:sp>
    </p:spTree>
    <p:extLst>
      <p:ext uri="{BB962C8B-B14F-4D97-AF65-F5344CB8AC3E}">
        <p14:creationId xmlns:p14="http://schemas.microsoft.com/office/powerpoint/2010/main" val="282767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469C4E-8DDD-44F1-8200-BD0C05AA8F33}"/>
              </a:ext>
            </a:extLst>
          </p:cNvPr>
          <p:cNvSpPr>
            <a:spLocks noGrp="1"/>
          </p:cNvSpPr>
          <p:nvPr>
            <p:ph type="title"/>
          </p:nvPr>
        </p:nvSpPr>
        <p:spPr>
          <a:xfrm>
            <a:off x="411480" y="14802"/>
            <a:ext cx="8320628" cy="858108"/>
          </a:xfrm>
        </p:spPr>
        <p:txBody>
          <a:bodyPr anchor="t">
            <a:normAutofit/>
          </a:bodyPr>
          <a:lstStyle/>
          <a:p>
            <a:r>
              <a:rPr lang="en-US" altLang="en-US"/>
              <a:t>Hot Work</a:t>
            </a:r>
            <a:br>
              <a:rPr lang="en-US" altLang="en-US"/>
            </a:br>
            <a:r>
              <a:rPr lang="en-US" altLang="en-US" sz="1600"/>
              <a:t>Job Completion and Record Retention</a:t>
            </a:r>
            <a:endParaRPr lang="en-US" sz="1600"/>
          </a:p>
        </p:txBody>
      </p:sp>
      <p:sp>
        <p:nvSpPr>
          <p:cNvPr id="9" name="Content Placeholder 2">
            <a:extLst>
              <a:ext uri="{FF2B5EF4-FFF2-40B4-BE49-F238E27FC236}">
                <a16:creationId xmlns:a16="http://schemas.microsoft.com/office/drawing/2014/main" id="{3B402638-D1B2-41B4-B6BF-ABE061619B2D}"/>
              </a:ext>
            </a:extLst>
          </p:cNvPr>
          <p:cNvSpPr txBox="1">
            <a:spLocks/>
          </p:cNvSpPr>
          <p:nvPr/>
        </p:nvSpPr>
        <p:spPr>
          <a:xfrm>
            <a:off x="411480" y="788685"/>
            <a:ext cx="8320628" cy="5527893"/>
          </a:xfrm>
          <a:prstGeom prst="rect">
            <a:avLst/>
          </a:prstGeom>
          <a:solidFill>
            <a:schemeClr val="bg1">
              <a:lumMod val="95000"/>
            </a:schemeClr>
          </a:solidFill>
        </p:spPr>
        <p:txBody>
          <a:bodyPr vert="horz" lIns="36000" tIns="36000" rIns="36000" bIns="0" rtlCol="0">
            <a:noAutofit/>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spcAft>
                <a:spcPct val="50000"/>
              </a:spcAft>
              <a:buNone/>
            </a:pPr>
            <a:r>
              <a:rPr lang="en-US" altLang="en-US" b="1">
                <a:solidFill>
                  <a:schemeClr val="accent1"/>
                </a:solidFill>
              </a:rPr>
              <a:t>Job Completion</a:t>
            </a:r>
          </a:p>
          <a:p>
            <a:pPr marL="360363" indent="-276225">
              <a:spcAft>
                <a:spcPct val="50000"/>
              </a:spcAft>
            </a:pPr>
            <a:r>
              <a:rPr lang="en-US" altLang="en-US" b="0"/>
              <a:t>When the work has been completed, the Permit Requester/Holder must return the General Work Permit, Hot Work Form and all related documents to the Permit Issuer</a:t>
            </a:r>
          </a:p>
          <a:p>
            <a:pPr marL="360363" indent="-276225">
              <a:spcAft>
                <a:spcPct val="50000"/>
              </a:spcAft>
            </a:pPr>
            <a:r>
              <a:rPr lang="en-US" altLang="en-US"/>
              <a:t>T</a:t>
            </a:r>
            <a:r>
              <a:rPr lang="en-US" altLang="en-US" b="0"/>
              <a:t>he Permit Issuer or the nominated Responsible Person will review the job site to ensure that:</a:t>
            </a:r>
            <a:endParaRPr lang="en-US" altLang="en-US" b="0" i="1"/>
          </a:p>
          <a:p>
            <a:pPr marL="832133" lvl="3" indent="-400050">
              <a:spcBef>
                <a:spcPct val="25000"/>
              </a:spcBef>
              <a:buFont typeface="+mj-lt"/>
              <a:buAutoNum type="romanLcPeriod"/>
            </a:pPr>
            <a:r>
              <a:rPr lang="en-US" altLang="en-US" b="0"/>
              <a:t>The work area has been left in a safe, clean and tidy condition </a:t>
            </a:r>
          </a:p>
          <a:p>
            <a:pPr marL="832133" lvl="3" indent="-400050">
              <a:spcBef>
                <a:spcPct val="25000"/>
              </a:spcBef>
              <a:buFont typeface="+mj-lt"/>
              <a:buAutoNum type="romanLcPeriod"/>
            </a:pPr>
            <a:r>
              <a:rPr lang="en-US" altLang="en-US" b="0"/>
              <a:t>Adequate time has elapsed for the Fire Watch to confirm that the work area has been left in a safe condition </a:t>
            </a:r>
          </a:p>
          <a:p>
            <a:pPr marL="832133" lvl="3" indent="-400050">
              <a:spcBef>
                <a:spcPct val="25000"/>
              </a:spcBef>
              <a:buFont typeface="+mj-lt"/>
              <a:buAutoNum type="romanLcPeriod"/>
            </a:pPr>
            <a:r>
              <a:rPr lang="en-US" altLang="en-US" b="0"/>
              <a:t>The work performed meets the specific work scope and task specifications</a:t>
            </a:r>
          </a:p>
          <a:p>
            <a:pPr marL="432083" lvl="3" indent="0">
              <a:spcBef>
                <a:spcPct val="25000"/>
              </a:spcBef>
              <a:buNone/>
            </a:pPr>
            <a:endParaRPr lang="en-GB" altLang="en-US"/>
          </a:p>
          <a:p>
            <a:pPr marL="360363" indent="-276225">
              <a:spcBef>
                <a:spcPct val="25000"/>
              </a:spcBef>
            </a:pPr>
            <a:r>
              <a:rPr lang="en-US" altLang="en-US" b="0"/>
              <a:t>If the above conditions have been met the Issuer or Responsible Person will sign and date the General Work Permit and Hot Work Form as completed.</a:t>
            </a:r>
          </a:p>
          <a:p>
            <a:pPr marL="360363" indent="-276225">
              <a:spcBef>
                <a:spcPct val="25000"/>
              </a:spcBef>
            </a:pPr>
            <a:endParaRPr lang="en-US" altLang="en-US" b="0"/>
          </a:p>
          <a:p>
            <a:pPr marL="0" indent="0">
              <a:spcBef>
                <a:spcPct val="25000"/>
              </a:spcBef>
              <a:buNone/>
            </a:pPr>
            <a:r>
              <a:rPr lang="en-US" altLang="en-US" b="1">
                <a:solidFill>
                  <a:schemeClr val="accent1"/>
                </a:solidFill>
              </a:rPr>
              <a:t>Record Retention</a:t>
            </a:r>
          </a:p>
          <a:p>
            <a:pPr marL="287338" lvl="1" indent="-203200" algn="just" eaLnBrk="1" hangingPunct="1">
              <a:lnSpc>
                <a:spcPct val="90000"/>
              </a:lnSpc>
              <a:spcBef>
                <a:spcPct val="25000"/>
              </a:spcBef>
              <a:buFont typeface="Arial" panose="020B0604020202020204" pitchFamily="34" charset="0"/>
              <a:buChar char="•"/>
            </a:pPr>
            <a:r>
              <a:rPr lang="en-US" altLang="en-US" b="0"/>
              <a:t>Copies of all Hot Work Forms and associated documents retained one year or from audit to audit, whichever is the lesser</a:t>
            </a:r>
          </a:p>
          <a:p>
            <a:pPr marL="287338" lvl="1" indent="-203200" algn="just" eaLnBrk="1" hangingPunct="1">
              <a:lnSpc>
                <a:spcPct val="90000"/>
              </a:lnSpc>
              <a:spcBef>
                <a:spcPct val="25000"/>
              </a:spcBef>
              <a:buFont typeface="Arial" panose="020B0604020202020204" pitchFamily="34" charset="0"/>
              <a:buChar char="•"/>
            </a:pPr>
            <a:r>
              <a:rPr lang="en-GB" altLang="en-US" b="0"/>
              <a:t>If an accident occurred while work was in-progress, then documentation must be retained for incident investigation</a:t>
            </a:r>
          </a:p>
          <a:p>
            <a:pPr marL="287338" lvl="1" indent="-203200" algn="just" eaLnBrk="1" hangingPunct="1">
              <a:lnSpc>
                <a:spcPct val="90000"/>
              </a:lnSpc>
              <a:spcBef>
                <a:spcPct val="25000"/>
              </a:spcBef>
              <a:buFont typeface="Arial" panose="020B0604020202020204" pitchFamily="34" charset="0"/>
              <a:buChar char="•"/>
            </a:pPr>
            <a:r>
              <a:rPr lang="en-US" altLang="en-US" b="0"/>
              <a:t>If permitted job involved potential health hazard, consider retaining permit documentation for an extended period (beyond 90 days).</a:t>
            </a:r>
            <a:endParaRPr lang="en-US" altLang="en-US"/>
          </a:p>
          <a:p>
            <a:pPr marL="0" indent="0">
              <a:spcBef>
                <a:spcPct val="25000"/>
              </a:spcBef>
              <a:buNone/>
            </a:pPr>
            <a:endParaRPr lang="en-US" altLang="en-US" b="0"/>
          </a:p>
          <a:p>
            <a:endParaRPr lang="en-US"/>
          </a:p>
        </p:txBody>
      </p:sp>
    </p:spTree>
    <p:extLst>
      <p:ext uri="{BB962C8B-B14F-4D97-AF65-F5344CB8AC3E}">
        <p14:creationId xmlns:p14="http://schemas.microsoft.com/office/powerpoint/2010/main" val="249187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2F3027-B63F-4188-8097-C69D0372FE45}"/>
              </a:ext>
            </a:extLst>
          </p:cNvPr>
          <p:cNvSpPr/>
          <p:nvPr/>
        </p:nvSpPr>
        <p:spPr>
          <a:xfrm>
            <a:off x="248478" y="3081130"/>
            <a:ext cx="8686800" cy="30711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6147" name="Rectangle 2"/>
          <p:cNvSpPr>
            <a:spLocks noGrp="1" noChangeArrowheads="1"/>
          </p:cNvSpPr>
          <p:nvPr>
            <p:ph type="title"/>
          </p:nvPr>
        </p:nvSpPr>
        <p:spPr>
          <a:xfrm>
            <a:off x="411480" y="61368"/>
            <a:ext cx="8320628" cy="858108"/>
          </a:xfrm>
        </p:spPr>
        <p:txBody>
          <a:bodyPr/>
          <a:lstStyle/>
          <a:p>
            <a:pPr eaLnBrk="1" hangingPunct="1"/>
            <a:r>
              <a:rPr lang="en-US" altLang="en-US"/>
              <a:t>Key Definitions from Hot Work Standard</a:t>
            </a:r>
            <a:br>
              <a:rPr lang="en-US" altLang="en-US"/>
            </a:br>
            <a:r>
              <a:rPr lang="en-US" sz="1600"/>
              <a:t>Types of Hot Work</a:t>
            </a:r>
            <a:endParaRPr lang="en-US" altLang="en-US" sz="1600"/>
          </a:p>
        </p:txBody>
      </p:sp>
      <p:sp>
        <p:nvSpPr>
          <p:cNvPr id="6148" name="Rectangle 3"/>
          <p:cNvSpPr>
            <a:spLocks noGrp="1" noChangeArrowheads="1"/>
          </p:cNvSpPr>
          <p:nvPr>
            <p:ph type="body" idx="1"/>
          </p:nvPr>
        </p:nvSpPr>
        <p:spPr>
          <a:xfrm>
            <a:off x="413657" y="1131888"/>
            <a:ext cx="8318451" cy="5119825"/>
          </a:xfrm>
        </p:spPr>
        <p:txBody>
          <a:bodyPr>
            <a:normAutofit/>
          </a:bodyPr>
          <a:lstStyle/>
          <a:p>
            <a:pPr>
              <a:spcAft>
                <a:spcPct val="50000"/>
              </a:spcAft>
              <a:buClr>
                <a:schemeClr val="tx1"/>
              </a:buClr>
            </a:pPr>
            <a:r>
              <a:rPr lang="en-US" altLang="en-US">
                <a:latin typeface="+mj-lt"/>
              </a:rPr>
              <a:t>Hot work is any activity that involves a source of ignition, or where sufficient heat may be generated to ignite flammable or combustible materials.</a:t>
            </a:r>
          </a:p>
          <a:p>
            <a:pPr>
              <a:spcAft>
                <a:spcPct val="50000"/>
              </a:spcAft>
              <a:buClr>
                <a:schemeClr val="tx1"/>
              </a:buClr>
            </a:pPr>
            <a:r>
              <a:rPr lang="en-NZ" altLang="en-US">
                <a:latin typeface="+mj-lt"/>
              </a:rPr>
              <a:t>This includes (but is not limited to) any type of open flame (e.g., torches, etc), arc welding, arc gouging, grinding, sand blasting or high-pressure water jetting, use of electrical tools, Battery powered instruments that are not intrinsically safe and use of any tools, etc. that can produce heat sufficient to be an ignition source.</a:t>
            </a:r>
          </a:p>
          <a:p>
            <a:pPr marL="0" indent="0">
              <a:lnSpc>
                <a:spcPct val="110000"/>
              </a:lnSpc>
              <a:buNone/>
            </a:pPr>
            <a:endParaRPr lang="en-NZ" altLang="en-US" b="1">
              <a:latin typeface="+mj-lt"/>
            </a:endParaRPr>
          </a:p>
          <a:p>
            <a:pPr marL="0" indent="0">
              <a:lnSpc>
                <a:spcPct val="110000"/>
              </a:lnSpc>
              <a:buNone/>
            </a:pPr>
            <a:r>
              <a:rPr lang="en-US" altLang="en-US" b="1">
                <a:solidFill>
                  <a:schemeClr val="accent1"/>
                </a:solidFill>
              </a:rPr>
              <a:t>Hot Work – Open Flame</a:t>
            </a:r>
          </a:p>
          <a:p>
            <a:pPr lvl="1">
              <a:lnSpc>
                <a:spcPct val="110000"/>
              </a:lnSpc>
            </a:pPr>
            <a:r>
              <a:rPr lang="en-US" altLang="en-US" b="1" u="sng"/>
              <a:t>This type of ignition source constitutes the highest risk of ignition in our industry. </a:t>
            </a:r>
            <a:r>
              <a:rPr lang="en-US" altLang="en-US"/>
              <a:t>Open flames and known incentive spark producers are usually associated with the following activities: welding, cutting, grinding, burning, brazing, matches, lighters, smoking, etc. </a:t>
            </a:r>
          </a:p>
          <a:p>
            <a:pPr marL="144028" lvl="1" indent="0">
              <a:lnSpc>
                <a:spcPct val="110000"/>
              </a:lnSpc>
              <a:buNone/>
            </a:pPr>
            <a:endParaRPr lang="en-US" altLang="en-US"/>
          </a:p>
          <a:p>
            <a:pPr marL="0" indent="0">
              <a:lnSpc>
                <a:spcPct val="110000"/>
              </a:lnSpc>
              <a:buNone/>
            </a:pPr>
            <a:r>
              <a:rPr lang="en-US" altLang="en-US" b="1">
                <a:solidFill>
                  <a:schemeClr val="accent1"/>
                </a:solidFill>
              </a:rPr>
              <a:t>Hot Work – Non-Open Flame</a:t>
            </a:r>
            <a:endParaRPr lang="en-US" altLang="en-US">
              <a:solidFill>
                <a:schemeClr val="accent1"/>
              </a:solidFill>
            </a:endParaRPr>
          </a:p>
          <a:p>
            <a:pPr lvl="1">
              <a:lnSpc>
                <a:spcPct val="110000"/>
              </a:lnSpc>
            </a:pPr>
            <a:r>
              <a:rPr lang="en-US"/>
              <a:t>This ignition source type generally involves ignition energy associated with electrical powered tools and equipment. It also includes hot surfaces and tools with rotary motors that can produce sparks. The following are some examples: vehicles, generators, welding machines, portable electrically powered tools, lab analyzers, power tools with rotary motors, unclassified electrical equipment, laptop computers, etc.</a:t>
            </a:r>
          </a:p>
          <a:p>
            <a:pPr lvl="1">
              <a:lnSpc>
                <a:spcPct val="110000"/>
              </a:lnSpc>
            </a:pPr>
            <a:endParaRPr lang="en-US" altLang="en-US"/>
          </a:p>
        </p:txBody>
      </p:sp>
    </p:spTree>
    <p:extLst>
      <p:ext uri="{BB962C8B-B14F-4D97-AF65-F5344CB8AC3E}">
        <p14:creationId xmlns:p14="http://schemas.microsoft.com/office/powerpoint/2010/main" val="167700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idx="1"/>
          </p:nvPr>
        </p:nvSpPr>
        <p:spPr>
          <a:xfrm>
            <a:off x="413658" y="1131888"/>
            <a:ext cx="4486333" cy="378860"/>
          </a:xfrm>
        </p:spPr>
        <p:txBody>
          <a:bodyPr>
            <a:noAutofit/>
          </a:bodyPr>
          <a:lstStyle/>
          <a:p>
            <a:pPr marL="0" indent="0" algn="ctr">
              <a:lnSpc>
                <a:spcPct val="110000"/>
              </a:lnSpc>
              <a:buNone/>
            </a:pPr>
            <a:r>
              <a:rPr lang="en-US" altLang="en-US" b="1"/>
              <a:t>Examples of Open Flame and Non-Open Flame Hot Work that could be conducted in a facility.</a:t>
            </a:r>
          </a:p>
        </p:txBody>
      </p:sp>
      <p:pic>
        <p:nvPicPr>
          <p:cNvPr id="2" name="Picture 1"/>
          <p:cNvPicPr>
            <a:picLocks noChangeAspect="1"/>
          </p:cNvPicPr>
          <p:nvPr/>
        </p:nvPicPr>
        <p:blipFill rotWithShape="1">
          <a:blip r:embed="rId3"/>
          <a:srcRect t="3912"/>
          <a:stretch/>
        </p:blipFill>
        <p:spPr>
          <a:xfrm>
            <a:off x="411480" y="1772856"/>
            <a:ext cx="4560096" cy="3538331"/>
          </a:xfrm>
          <a:prstGeom prst="rect">
            <a:avLst/>
          </a:prstGeom>
        </p:spPr>
      </p:pic>
      <p:sp>
        <p:nvSpPr>
          <p:cNvPr id="5" name="Title 1">
            <a:extLst>
              <a:ext uri="{FF2B5EF4-FFF2-40B4-BE49-F238E27FC236}">
                <a16:creationId xmlns:a16="http://schemas.microsoft.com/office/drawing/2014/main" id="{03F9EF15-64D5-4FE8-A072-D5C1689BE4CC}"/>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Types of Hot Work</a:t>
            </a:r>
            <a:br>
              <a:rPr lang="en-US"/>
            </a:br>
            <a:r>
              <a:rPr lang="en-US" sz="1600"/>
              <a:t>Examples of Hot Work from Hot Work Standard</a:t>
            </a:r>
          </a:p>
        </p:txBody>
      </p:sp>
      <p:sp>
        <p:nvSpPr>
          <p:cNvPr id="11" name="TextBox 10">
            <a:extLst>
              <a:ext uri="{FF2B5EF4-FFF2-40B4-BE49-F238E27FC236}">
                <a16:creationId xmlns:a16="http://schemas.microsoft.com/office/drawing/2014/main" id="{9D5D733F-50E8-44BC-B268-0864E81B9638}"/>
              </a:ext>
            </a:extLst>
          </p:cNvPr>
          <p:cNvSpPr txBox="1"/>
          <p:nvPr/>
        </p:nvSpPr>
        <p:spPr>
          <a:xfrm>
            <a:off x="5227983" y="781368"/>
            <a:ext cx="3504125" cy="5769744"/>
          </a:xfrm>
          <a:prstGeom prst="rect">
            <a:avLst/>
          </a:prstGeom>
          <a:solidFill>
            <a:schemeClr val="bg1">
              <a:lumMod val="95000"/>
            </a:schemeClr>
          </a:solidFill>
        </p:spPr>
        <p:txBody>
          <a:bodyPr wrap="square" tIns="108000">
            <a:noAutofit/>
          </a:bodyPr>
          <a:lstStyle/>
          <a:p>
            <a:pPr eaLnBrk="1" hangingPunct="1">
              <a:spcAft>
                <a:spcPct val="10000"/>
              </a:spcAft>
              <a:buClr>
                <a:schemeClr val="hlink"/>
              </a:buClr>
            </a:pPr>
            <a:endParaRPr lang="en-US" altLang="en-US" sz="1200">
              <a:latin typeface="+mj-lt"/>
            </a:endParaRPr>
          </a:p>
          <a:p>
            <a:pPr marL="93663" eaLnBrk="1" hangingPunct="1">
              <a:spcAft>
                <a:spcPct val="10000"/>
              </a:spcAft>
              <a:buClr>
                <a:schemeClr val="hlink"/>
              </a:buClr>
            </a:pPr>
            <a:r>
              <a:rPr lang="en-US" altLang="en-US" sz="1500">
                <a:latin typeface="+mj-lt"/>
              </a:rPr>
              <a:t>Many flammable products handled at facilities do not require an open flame or spark to ignite them.  </a:t>
            </a:r>
          </a:p>
          <a:p>
            <a:pPr marL="93663" eaLnBrk="1" hangingPunct="1">
              <a:spcAft>
                <a:spcPct val="10000"/>
              </a:spcAft>
              <a:buClr>
                <a:schemeClr val="hlink"/>
              </a:buClr>
            </a:pPr>
            <a:endParaRPr lang="en-US" altLang="en-US" sz="1500">
              <a:latin typeface="+mj-lt"/>
            </a:endParaRPr>
          </a:p>
          <a:p>
            <a:pPr marL="93663" eaLnBrk="1" hangingPunct="1">
              <a:spcAft>
                <a:spcPct val="10000"/>
              </a:spcAft>
              <a:buClr>
                <a:schemeClr val="tx1"/>
              </a:buClr>
            </a:pPr>
            <a:r>
              <a:rPr lang="en-US" altLang="en-US" sz="1500">
                <a:latin typeface="+mj-lt"/>
              </a:rPr>
              <a:t>For such products, any energy source that creates sufficient temperature can ignite a fuel/air mixture which is within the flammable range.</a:t>
            </a:r>
          </a:p>
          <a:p>
            <a:pPr marL="93663" eaLnBrk="1" hangingPunct="1">
              <a:spcAft>
                <a:spcPct val="10000"/>
              </a:spcAft>
              <a:buClr>
                <a:schemeClr val="tx1"/>
              </a:buClr>
            </a:pPr>
            <a:endParaRPr lang="en-US" altLang="en-US" sz="1500">
              <a:latin typeface="+mj-lt"/>
            </a:endParaRPr>
          </a:p>
          <a:p>
            <a:pPr marL="93663" eaLnBrk="1" hangingPunct="1">
              <a:spcAft>
                <a:spcPct val="10000"/>
              </a:spcAft>
              <a:buClr>
                <a:schemeClr val="hlink"/>
              </a:buClr>
            </a:pPr>
            <a:r>
              <a:rPr lang="en-NZ" altLang="en-US" sz="1500">
                <a:latin typeface="+mj-lt"/>
              </a:rPr>
              <a:t>If temperatures reach a fuel sources auto-ignition temperature it can ignite (e.g. a hot engine exhaust, an electrical element creating high temperature, or a piece of hot steel).</a:t>
            </a:r>
          </a:p>
          <a:p>
            <a:pPr marL="93663" eaLnBrk="1" hangingPunct="1">
              <a:spcAft>
                <a:spcPct val="10000"/>
              </a:spcAft>
              <a:buClr>
                <a:schemeClr val="tx1"/>
              </a:buClr>
            </a:pPr>
            <a:r>
              <a:rPr lang="en-NZ" altLang="en-US" sz="1500">
                <a:latin typeface="+mj-lt"/>
              </a:rPr>
              <a:t>Some typical auto-ignition temperature of our common products are:</a:t>
            </a:r>
          </a:p>
          <a:p>
            <a:pPr marL="450850" lvl="1" indent="-187325">
              <a:spcAft>
                <a:spcPct val="10000"/>
              </a:spcAft>
              <a:buClr>
                <a:schemeClr val="tx1"/>
              </a:buClr>
              <a:buFont typeface="Arial" panose="020B0604020202020204" pitchFamily="34" charset="0"/>
              <a:buChar char="•"/>
            </a:pPr>
            <a:r>
              <a:rPr lang="en-NZ" altLang="en-US" sz="1500">
                <a:latin typeface="+mj-lt"/>
              </a:rPr>
              <a:t>Gasoline	390</a:t>
            </a:r>
            <a:r>
              <a:rPr lang="en-US" altLang="en-US" sz="1500">
                <a:latin typeface="+mj-lt"/>
                <a:cs typeface="Arial" panose="020B0604020202020204" pitchFamily="34" charset="0"/>
              </a:rPr>
              <a:t>°C (734°F)</a:t>
            </a:r>
          </a:p>
          <a:p>
            <a:pPr marL="450850" lvl="1" indent="-187325">
              <a:spcAft>
                <a:spcPct val="10000"/>
              </a:spcAft>
              <a:buClr>
                <a:schemeClr val="tx1"/>
              </a:buClr>
              <a:buFont typeface="Arial" panose="020B0604020202020204" pitchFamily="34" charset="0"/>
              <a:buChar char="•"/>
            </a:pPr>
            <a:r>
              <a:rPr lang="en-NZ" altLang="en-US" sz="1500">
                <a:latin typeface="+mj-lt"/>
              </a:rPr>
              <a:t>Diesel	350</a:t>
            </a:r>
            <a:r>
              <a:rPr lang="en-US" altLang="en-US" sz="1500">
                <a:latin typeface="+mj-lt"/>
              </a:rPr>
              <a:t>°C (662°F)</a:t>
            </a:r>
            <a:endParaRPr lang="en-NZ" altLang="en-US" sz="1500">
              <a:latin typeface="+mj-lt"/>
            </a:endParaRPr>
          </a:p>
          <a:p>
            <a:pPr marL="450850" lvl="1" indent="-187325">
              <a:spcAft>
                <a:spcPct val="10000"/>
              </a:spcAft>
              <a:buClr>
                <a:schemeClr val="tx1"/>
              </a:buClr>
              <a:buFont typeface="Arial" panose="020B0604020202020204" pitchFamily="34" charset="0"/>
              <a:buChar char="•"/>
            </a:pPr>
            <a:r>
              <a:rPr lang="en-NZ" altLang="en-US" sz="1500">
                <a:latin typeface="+mj-lt"/>
              </a:rPr>
              <a:t>Kerosene	380</a:t>
            </a:r>
            <a:r>
              <a:rPr lang="en-US" altLang="en-US" sz="1500">
                <a:latin typeface="+mj-lt"/>
              </a:rPr>
              <a:t>°C (716°F)</a:t>
            </a:r>
          </a:p>
          <a:p>
            <a:pPr marL="93663" lvl="1">
              <a:spcAft>
                <a:spcPct val="10000"/>
              </a:spcAft>
              <a:buClr>
                <a:schemeClr val="tx1"/>
              </a:buClr>
            </a:pPr>
            <a:endParaRPr lang="en-US" altLang="en-US" sz="1200">
              <a:latin typeface="+mj-lt"/>
            </a:endParaRPr>
          </a:p>
          <a:p>
            <a:pPr marL="93663" eaLnBrk="1" hangingPunct="1">
              <a:spcAft>
                <a:spcPct val="10000"/>
              </a:spcAft>
              <a:buClr>
                <a:schemeClr val="tx1"/>
              </a:buClr>
            </a:pPr>
            <a:r>
              <a:rPr lang="en-NZ" altLang="en-US" sz="1000">
                <a:latin typeface="+mj-lt"/>
              </a:rPr>
              <a:t>(note – auto-ignition temperature will vary and typically will cover a range of temperatures)</a:t>
            </a:r>
            <a:endParaRPr lang="en-US" altLang="en-US" sz="1000">
              <a:latin typeface="+mj-lt"/>
            </a:endParaRPr>
          </a:p>
        </p:txBody>
      </p:sp>
      <p:sp>
        <p:nvSpPr>
          <p:cNvPr id="12" name="TextBox 11">
            <a:extLst>
              <a:ext uri="{FF2B5EF4-FFF2-40B4-BE49-F238E27FC236}">
                <a16:creationId xmlns:a16="http://schemas.microsoft.com/office/drawing/2014/main" id="{2850EFBE-1B73-4DBA-8129-2560E33EB623}"/>
              </a:ext>
            </a:extLst>
          </p:cNvPr>
          <p:cNvSpPr txBox="1"/>
          <p:nvPr/>
        </p:nvSpPr>
        <p:spPr>
          <a:xfrm>
            <a:off x="5227983" y="781368"/>
            <a:ext cx="3309730" cy="326564"/>
          </a:xfrm>
          <a:prstGeom prst="rect">
            <a:avLst/>
          </a:prstGeom>
          <a:noFill/>
        </p:spPr>
        <p:txBody>
          <a:bodyPr wrap="square">
            <a:spAutoFit/>
          </a:bodyPr>
          <a:lstStyle/>
          <a:p>
            <a:pPr marL="0" indent="0" algn="ctr">
              <a:lnSpc>
                <a:spcPct val="110000"/>
              </a:lnSpc>
              <a:buNone/>
            </a:pPr>
            <a:r>
              <a:rPr lang="en-US" altLang="en-US" sz="1500" b="1">
                <a:solidFill>
                  <a:schemeClr val="accent1"/>
                </a:solidFill>
              </a:rPr>
              <a:t>Auto-ignition</a:t>
            </a:r>
          </a:p>
        </p:txBody>
      </p:sp>
    </p:spTree>
    <p:extLst>
      <p:ext uri="{BB962C8B-B14F-4D97-AF65-F5344CB8AC3E}">
        <p14:creationId xmlns:p14="http://schemas.microsoft.com/office/powerpoint/2010/main" val="156150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E6292B-A85E-4558-AD47-F7ABBDE25D8A}"/>
              </a:ext>
            </a:extLst>
          </p:cNvPr>
          <p:cNvSpPr/>
          <p:nvPr/>
        </p:nvSpPr>
        <p:spPr>
          <a:xfrm>
            <a:off x="129210" y="808138"/>
            <a:ext cx="2947198" cy="5658398"/>
          </a:xfrm>
          <a:prstGeom prst="rect">
            <a:avLst/>
          </a:prstGeom>
          <a:solidFill>
            <a:srgbClr val="E5F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2" name="Title 1">
            <a:extLst>
              <a:ext uri="{FF2B5EF4-FFF2-40B4-BE49-F238E27FC236}">
                <a16:creationId xmlns:a16="http://schemas.microsoft.com/office/drawing/2014/main" id="{4A513BC9-586B-40B6-82CD-B779D8119C9A}"/>
              </a:ext>
            </a:extLst>
          </p:cNvPr>
          <p:cNvSpPr>
            <a:spLocks noGrp="1"/>
          </p:cNvSpPr>
          <p:nvPr>
            <p:ph type="title"/>
          </p:nvPr>
        </p:nvSpPr>
        <p:spPr>
          <a:xfrm>
            <a:off x="411480" y="11672"/>
            <a:ext cx="8320628" cy="858108"/>
          </a:xfrm>
        </p:spPr>
        <p:txBody>
          <a:bodyPr/>
          <a:lstStyle/>
          <a:p>
            <a:r>
              <a:rPr lang="en-US"/>
              <a:t>Types of Hot Work</a:t>
            </a:r>
            <a:br>
              <a:rPr lang="en-US"/>
            </a:br>
            <a:r>
              <a:rPr lang="en-US" sz="1600"/>
              <a:t>Open Flame Hot Work</a:t>
            </a:r>
          </a:p>
        </p:txBody>
      </p:sp>
      <p:pic>
        <p:nvPicPr>
          <p:cNvPr id="4" name="Content Placeholder 3">
            <a:extLst>
              <a:ext uri="{FF2B5EF4-FFF2-40B4-BE49-F238E27FC236}">
                <a16:creationId xmlns:a16="http://schemas.microsoft.com/office/drawing/2014/main" id="{14DCAE48-A4E2-4371-807D-A614F224D52F}"/>
              </a:ext>
            </a:extLst>
          </p:cNvPr>
          <p:cNvPicPr>
            <a:picLocks noGrp="1" noChangeAspect="1"/>
          </p:cNvPicPr>
          <p:nvPr>
            <p:ph idx="1"/>
          </p:nvPr>
        </p:nvPicPr>
        <p:blipFill>
          <a:blip r:embed="rId3"/>
          <a:stretch>
            <a:fillRect/>
          </a:stretch>
        </p:blipFill>
        <p:spPr>
          <a:xfrm>
            <a:off x="743092" y="3004449"/>
            <a:ext cx="1607352" cy="1422952"/>
          </a:xfrm>
          <a:prstGeom prst="rect">
            <a:avLst/>
          </a:prstGeom>
        </p:spPr>
      </p:pic>
      <p:pic>
        <p:nvPicPr>
          <p:cNvPr id="5" name="Picture 4">
            <a:extLst>
              <a:ext uri="{FF2B5EF4-FFF2-40B4-BE49-F238E27FC236}">
                <a16:creationId xmlns:a16="http://schemas.microsoft.com/office/drawing/2014/main" id="{4EB38D36-850E-4399-8379-9F3549F7F62E}"/>
              </a:ext>
            </a:extLst>
          </p:cNvPr>
          <p:cNvPicPr>
            <a:picLocks noChangeAspect="1"/>
          </p:cNvPicPr>
          <p:nvPr/>
        </p:nvPicPr>
        <p:blipFill>
          <a:blip r:embed="rId4"/>
          <a:stretch>
            <a:fillRect/>
          </a:stretch>
        </p:blipFill>
        <p:spPr>
          <a:xfrm>
            <a:off x="743092" y="4757696"/>
            <a:ext cx="1617291" cy="1459189"/>
          </a:xfrm>
          <a:prstGeom prst="rect">
            <a:avLst/>
          </a:prstGeom>
        </p:spPr>
      </p:pic>
      <p:pic>
        <p:nvPicPr>
          <p:cNvPr id="11" name="Picture 10">
            <a:extLst>
              <a:ext uri="{FF2B5EF4-FFF2-40B4-BE49-F238E27FC236}">
                <a16:creationId xmlns:a16="http://schemas.microsoft.com/office/drawing/2014/main" id="{456E7B92-877E-4839-BF87-5FDE8445D682}"/>
              </a:ext>
            </a:extLst>
          </p:cNvPr>
          <p:cNvPicPr>
            <a:picLocks noChangeAspect="1"/>
          </p:cNvPicPr>
          <p:nvPr/>
        </p:nvPicPr>
        <p:blipFill>
          <a:blip r:embed="rId5"/>
          <a:stretch>
            <a:fillRect/>
          </a:stretch>
        </p:blipFill>
        <p:spPr>
          <a:xfrm>
            <a:off x="310762" y="1484548"/>
            <a:ext cx="2631825" cy="1270250"/>
          </a:xfrm>
          <a:prstGeom prst="rect">
            <a:avLst/>
          </a:prstGeom>
        </p:spPr>
      </p:pic>
      <p:sp>
        <p:nvSpPr>
          <p:cNvPr id="6" name="Rectangle 3">
            <a:extLst>
              <a:ext uri="{FF2B5EF4-FFF2-40B4-BE49-F238E27FC236}">
                <a16:creationId xmlns:a16="http://schemas.microsoft.com/office/drawing/2014/main" id="{6D4FE9F0-B92F-4F7C-80B9-8F43DCC8B345}"/>
              </a:ext>
            </a:extLst>
          </p:cNvPr>
          <p:cNvSpPr txBox="1">
            <a:spLocks noChangeArrowheads="1"/>
          </p:cNvSpPr>
          <p:nvPr/>
        </p:nvSpPr>
        <p:spPr>
          <a:xfrm>
            <a:off x="978693" y="2734354"/>
            <a:ext cx="1077213" cy="249651"/>
          </a:xfrm>
          <a:prstGeom prst="rect">
            <a:avLst/>
          </a:prstGeom>
        </p:spPr>
        <p:txBody>
          <a:bodyPr vert="horz" lIns="0" tIns="0" rIns="0" bIns="0" rtlCol="0">
            <a:normAutofit/>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nSpc>
                <a:spcPct val="110000"/>
              </a:lnSpc>
              <a:buFont typeface="Arial"/>
              <a:buNone/>
            </a:pPr>
            <a:r>
              <a:rPr lang="en-US" altLang="en-US" sz="1200" b="1"/>
              <a:t>Gas cutting</a:t>
            </a:r>
            <a:endParaRPr lang="en-US" sz="1200"/>
          </a:p>
          <a:p>
            <a:pPr lvl="1">
              <a:lnSpc>
                <a:spcPct val="110000"/>
              </a:lnSpc>
            </a:pPr>
            <a:endParaRPr lang="en-US" altLang="en-US" sz="1200"/>
          </a:p>
        </p:txBody>
      </p:sp>
      <p:sp>
        <p:nvSpPr>
          <p:cNvPr id="7" name="Rectangle 3">
            <a:extLst>
              <a:ext uri="{FF2B5EF4-FFF2-40B4-BE49-F238E27FC236}">
                <a16:creationId xmlns:a16="http://schemas.microsoft.com/office/drawing/2014/main" id="{73C3AD65-1DC1-489F-9AFE-C1ACBE521574}"/>
              </a:ext>
            </a:extLst>
          </p:cNvPr>
          <p:cNvSpPr txBox="1">
            <a:spLocks noChangeArrowheads="1"/>
          </p:cNvSpPr>
          <p:nvPr/>
        </p:nvSpPr>
        <p:spPr>
          <a:xfrm>
            <a:off x="1067795" y="4427401"/>
            <a:ext cx="1077213" cy="249651"/>
          </a:xfrm>
          <a:prstGeom prst="rect">
            <a:avLst/>
          </a:prstGeom>
        </p:spPr>
        <p:txBody>
          <a:bodyPr vert="horz" lIns="0" tIns="0" rIns="0" bIns="0" rtlCol="0">
            <a:normAutofit/>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nSpc>
                <a:spcPct val="110000"/>
              </a:lnSpc>
              <a:buFont typeface="Arial"/>
              <a:buNone/>
            </a:pPr>
            <a:r>
              <a:rPr lang="en-US" altLang="en-US" sz="1200" b="1"/>
              <a:t>Welding</a:t>
            </a:r>
            <a:endParaRPr lang="en-US" sz="1200"/>
          </a:p>
          <a:p>
            <a:pPr lvl="1">
              <a:lnSpc>
                <a:spcPct val="110000"/>
              </a:lnSpc>
            </a:pPr>
            <a:endParaRPr lang="en-US" altLang="en-US" sz="1200"/>
          </a:p>
        </p:txBody>
      </p:sp>
      <p:sp>
        <p:nvSpPr>
          <p:cNvPr id="8" name="Rectangle 3">
            <a:extLst>
              <a:ext uri="{FF2B5EF4-FFF2-40B4-BE49-F238E27FC236}">
                <a16:creationId xmlns:a16="http://schemas.microsoft.com/office/drawing/2014/main" id="{B5D679B2-87F1-4C5B-9195-E56828DB9328}"/>
              </a:ext>
            </a:extLst>
          </p:cNvPr>
          <p:cNvSpPr txBox="1">
            <a:spLocks noChangeArrowheads="1"/>
          </p:cNvSpPr>
          <p:nvPr/>
        </p:nvSpPr>
        <p:spPr>
          <a:xfrm>
            <a:off x="981629" y="6216885"/>
            <a:ext cx="1254675" cy="249651"/>
          </a:xfrm>
          <a:prstGeom prst="rect">
            <a:avLst/>
          </a:prstGeom>
        </p:spPr>
        <p:txBody>
          <a:bodyPr vert="horz" lIns="0" tIns="0" rIns="0" bIns="0" rtlCol="0">
            <a:noAutofit/>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nSpc>
                <a:spcPct val="110000"/>
              </a:lnSpc>
              <a:buFont typeface="Arial"/>
              <a:buNone/>
            </a:pPr>
            <a:r>
              <a:rPr lang="en-US" altLang="en-US" sz="1200" b="1"/>
              <a:t>Grinding/Cutting</a:t>
            </a:r>
            <a:endParaRPr lang="en-US" sz="1200"/>
          </a:p>
          <a:p>
            <a:pPr lvl="1">
              <a:lnSpc>
                <a:spcPct val="110000"/>
              </a:lnSpc>
            </a:pPr>
            <a:endParaRPr lang="en-US" altLang="en-US" sz="1200"/>
          </a:p>
        </p:txBody>
      </p:sp>
      <p:sp>
        <p:nvSpPr>
          <p:cNvPr id="10" name="TextBox 9">
            <a:extLst>
              <a:ext uri="{FF2B5EF4-FFF2-40B4-BE49-F238E27FC236}">
                <a16:creationId xmlns:a16="http://schemas.microsoft.com/office/drawing/2014/main" id="{2A500CD2-E25D-4B09-865E-E76388BB4213}"/>
              </a:ext>
            </a:extLst>
          </p:cNvPr>
          <p:cNvSpPr txBox="1"/>
          <p:nvPr/>
        </p:nvSpPr>
        <p:spPr>
          <a:xfrm>
            <a:off x="543265" y="808138"/>
            <a:ext cx="1948070" cy="580480"/>
          </a:xfrm>
          <a:prstGeom prst="rect">
            <a:avLst/>
          </a:prstGeom>
          <a:noFill/>
        </p:spPr>
        <p:txBody>
          <a:bodyPr wrap="square">
            <a:spAutoFit/>
          </a:bodyPr>
          <a:lstStyle/>
          <a:p>
            <a:pPr marL="0" indent="0" algn="ctr">
              <a:lnSpc>
                <a:spcPct val="110000"/>
              </a:lnSpc>
              <a:buNone/>
            </a:pPr>
            <a:r>
              <a:rPr lang="en-US" altLang="en-US" sz="1500" b="1">
                <a:solidFill>
                  <a:schemeClr val="accent1"/>
                </a:solidFill>
              </a:rPr>
              <a:t>Classic Open Flame Hot Work</a:t>
            </a:r>
          </a:p>
        </p:txBody>
      </p:sp>
      <p:sp>
        <p:nvSpPr>
          <p:cNvPr id="12" name="TextBox 11">
            <a:extLst>
              <a:ext uri="{FF2B5EF4-FFF2-40B4-BE49-F238E27FC236}">
                <a16:creationId xmlns:a16="http://schemas.microsoft.com/office/drawing/2014/main" id="{F3986D4D-F13F-4AA7-B052-05A94294DC90}"/>
              </a:ext>
            </a:extLst>
          </p:cNvPr>
          <p:cNvSpPr txBox="1"/>
          <p:nvPr/>
        </p:nvSpPr>
        <p:spPr>
          <a:xfrm>
            <a:off x="4508514" y="864870"/>
            <a:ext cx="3347897" cy="326564"/>
          </a:xfrm>
          <a:prstGeom prst="rect">
            <a:avLst/>
          </a:prstGeom>
          <a:noFill/>
        </p:spPr>
        <p:txBody>
          <a:bodyPr wrap="square">
            <a:spAutoFit/>
          </a:bodyPr>
          <a:lstStyle/>
          <a:p>
            <a:pPr marL="0" indent="0" algn="ctr">
              <a:lnSpc>
                <a:spcPct val="110000"/>
              </a:lnSpc>
              <a:buNone/>
            </a:pPr>
            <a:r>
              <a:rPr lang="en-US" altLang="en-US" sz="1500" b="1">
                <a:solidFill>
                  <a:schemeClr val="accent1"/>
                </a:solidFill>
              </a:rPr>
              <a:t>Non-Typical Open Flame Hot Work</a:t>
            </a:r>
          </a:p>
        </p:txBody>
      </p:sp>
      <p:grpSp>
        <p:nvGrpSpPr>
          <p:cNvPr id="9" name="Group 8">
            <a:extLst>
              <a:ext uri="{FF2B5EF4-FFF2-40B4-BE49-F238E27FC236}">
                <a16:creationId xmlns:a16="http://schemas.microsoft.com/office/drawing/2014/main" id="{D60DC1A6-4FA9-4AAB-9540-E4C56A4B1B4F}"/>
              </a:ext>
            </a:extLst>
          </p:cNvPr>
          <p:cNvGrpSpPr/>
          <p:nvPr/>
        </p:nvGrpSpPr>
        <p:grpSpPr>
          <a:xfrm>
            <a:off x="3346802" y="2589670"/>
            <a:ext cx="2548707" cy="3621160"/>
            <a:chOff x="3478695" y="1465173"/>
            <a:chExt cx="2528829" cy="4342480"/>
          </a:xfrm>
        </p:grpSpPr>
        <p:pic>
          <p:nvPicPr>
            <p:cNvPr id="13" name="Content Placeholder 3">
              <a:extLst>
                <a:ext uri="{FF2B5EF4-FFF2-40B4-BE49-F238E27FC236}">
                  <a16:creationId xmlns:a16="http://schemas.microsoft.com/office/drawing/2014/main" id="{BBF1AFD5-814D-4B0B-AC61-EC8329E3892F}"/>
                </a:ext>
              </a:extLst>
            </p:cNvPr>
            <p:cNvPicPr>
              <a:picLocks noChangeAspect="1"/>
            </p:cNvPicPr>
            <p:nvPr/>
          </p:nvPicPr>
          <p:blipFill>
            <a:blip r:embed="rId6"/>
            <a:stretch>
              <a:fillRect/>
            </a:stretch>
          </p:blipFill>
          <p:spPr>
            <a:xfrm>
              <a:off x="3478695" y="1465173"/>
              <a:ext cx="2502294" cy="1307383"/>
            </a:xfrm>
            <a:prstGeom prst="rect">
              <a:avLst/>
            </a:prstGeom>
          </p:spPr>
        </p:pic>
        <p:pic>
          <p:nvPicPr>
            <p:cNvPr id="14" name="Picture 13">
              <a:extLst>
                <a:ext uri="{FF2B5EF4-FFF2-40B4-BE49-F238E27FC236}">
                  <a16:creationId xmlns:a16="http://schemas.microsoft.com/office/drawing/2014/main" id="{42D8279F-888E-4EFB-A286-03710B7910C1}"/>
                </a:ext>
              </a:extLst>
            </p:cNvPr>
            <p:cNvPicPr>
              <a:picLocks noChangeAspect="1"/>
            </p:cNvPicPr>
            <p:nvPr/>
          </p:nvPicPr>
          <p:blipFill>
            <a:blip r:embed="rId7"/>
            <a:stretch>
              <a:fillRect/>
            </a:stretch>
          </p:blipFill>
          <p:spPr>
            <a:xfrm>
              <a:off x="3478695" y="3082259"/>
              <a:ext cx="2528829" cy="2451907"/>
            </a:xfrm>
            <a:prstGeom prst="rect">
              <a:avLst/>
            </a:prstGeom>
          </p:spPr>
        </p:pic>
        <p:sp>
          <p:nvSpPr>
            <p:cNvPr id="15" name="Rectangle 3">
              <a:extLst>
                <a:ext uri="{FF2B5EF4-FFF2-40B4-BE49-F238E27FC236}">
                  <a16:creationId xmlns:a16="http://schemas.microsoft.com/office/drawing/2014/main" id="{B7232044-7C0D-49EE-95B3-4511F998E443}"/>
                </a:ext>
              </a:extLst>
            </p:cNvPr>
            <p:cNvSpPr txBox="1">
              <a:spLocks noChangeArrowheads="1"/>
            </p:cNvSpPr>
            <p:nvPr/>
          </p:nvSpPr>
          <p:spPr>
            <a:xfrm>
              <a:off x="4204252" y="2772556"/>
              <a:ext cx="1283617" cy="249651"/>
            </a:xfrm>
            <a:prstGeom prst="rect">
              <a:avLst/>
            </a:prstGeom>
          </p:spPr>
          <p:txBody>
            <a:bodyPr vert="horz" lIns="0" tIns="0" rIns="0" bIns="0" rtlCol="0">
              <a:noAutofit/>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nSpc>
                  <a:spcPct val="110000"/>
                </a:lnSpc>
                <a:buFont typeface="Arial"/>
                <a:buNone/>
              </a:pPr>
              <a:r>
                <a:rPr lang="en-US" altLang="en-US" sz="1200" b="1"/>
                <a:t>Concrete drilling</a:t>
              </a:r>
              <a:endParaRPr lang="en-US" sz="1200"/>
            </a:p>
            <a:p>
              <a:pPr lvl="1">
                <a:lnSpc>
                  <a:spcPct val="110000"/>
                </a:lnSpc>
              </a:pPr>
              <a:endParaRPr lang="en-US" altLang="en-US" sz="1200"/>
            </a:p>
          </p:txBody>
        </p:sp>
        <p:sp>
          <p:nvSpPr>
            <p:cNvPr id="16" name="Rectangle 3">
              <a:extLst>
                <a:ext uri="{FF2B5EF4-FFF2-40B4-BE49-F238E27FC236}">
                  <a16:creationId xmlns:a16="http://schemas.microsoft.com/office/drawing/2014/main" id="{813B4FEC-FB5E-44AE-BD82-F635F1BF126F}"/>
                </a:ext>
              </a:extLst>
            </p:cNvPr>
            <p:cNvSpPr txBox="1">
              <a:spLocks noChangeArrowheads="1"/>
            </p:cNvSpPr>
            <p:nvPr/>
          </p:nvSpPr>
          <p:spPr>
            <a:xfrm>
              <a:off x="3952139" y="5558002"/>
              <a:ext cx="1732970" cy="249651"/>
            </a:xfrm>
            <a:prstGeom prst="rect">
              <a:avLst/>
            </a:prstGeom>
          </p:spPr>
          <p:txBody>
            <a:bodyPr vert="horz" lIns="0" tIns="0" rIns="0" bIns="0" rtlCol="0">
              <a:noAutofit/>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gn="ctr">
                <a:lnSpc>
                  <a:spcPct val="110000"/>
                </a:lnSpc>
                <a:buFont typeface="Arial"/>
                <a:buNone/>
              </a:pPr>
              <a:r>
                <a:rPr lang="en-US" altLang="en-US" sz="1200" b="1"/>
                <a:t>Concrete breaking with Jackhammer</a:t>
              </a:r>
              <a:endParaRPr lang="en-US" sz="1200"/>
            </a:p>
            <a:p>
              <a:pPr lvl="1" algn="ctr">
                <a:lnSpc>
                  <a:spcPct val="110000"/>
                </a:lnSpc>
              </a:pPr>
              <a:endParaRPr lang="en-US" altLang="en-US" sz="1200"/>
            </a:p>
          </p:txBody>
        </p:sp>
      </p:grpSp>
      <p:sp>
        <p:nvSpPr>
          <p:cNvPr id="17" name="TextBox 16">
            <a:extLst>
              <a:ext uri="{FF2B5EF4-FFF2-40B4-BE49-F238E27FC236}">
                <a16:creationId xmlns:a16="http://schemas.microsoft.com/office/drawing/2014/main" id="{D34DF0B6-38CF-48EA-A6E3-44153B24D085}"/>
              </a:ext>
            </a:extLst>
          </p:cNvPr>
          <p:cNvSpPr txBox="1"/>
          <p:nvPr/>
        </p:nvSpPr>
        <p:spPr>
          <a:xfrm>
            <a:off x="3267290" y="1348862"/>
            <a:ext cx="2631826" cy="1169551"/>
          </a:xfrm>
          <a:prstGeom prst="rect">
            <a:avLst/>
          </a:prstGeom>
          <a:solidFill>
            <a:schemeClr val="bg1">
              <a:lumMod val="95000"/>
            </a:schemeClr>
          </a:solidFill>
        </p:spPr>
        <p:txBody>
          <a:bodyPr wrap="square" rtlCol="0">
            <a:spAutoFit/>
          </a:bodyPr>
          <a:lstStyle/>
          <a:p>
            <a:pPr algn="ctr"/>
            <a:r>
              <a:rPr lang="en-US" sz="1100"/>
              <a:t>Open flame vs. non open flame </a:t>
            </a:r>
            <a:r>
              <a:rPr lang="en-US" sz="1100" b="1" u="sng"/>
              <a:t>depends on the output of the tool used</a:t>
            </a:r>
            <a:r>
              <a:rPr lang="en-US" sz="1100"/>
              <a:t>.</a:t>
            </a:r>
          </a:p>
          <a:p>
            <a:pPr algn="ctr"/>
            <a:endParaRPr lang="en-US" sz="1100"/>
          </a:p>
          <a:p>
            <a:pPr algn="ctr"/>
            <a:r>
              <a:rPr lang="en-US" sz="1300" b="1">
                <a:solidFill>
                  <a:schemeClr val="accent5"/>
                </a:solidFill>
              </a:rPr>
              <a:t>Sparks/flame </a:t>
            </a:r>
            <a:r>
              <a:rPr lang="en-US" sz="1100"/>
              <a:t>= Open Flame</a:t>
            </a:r>
          </a:p>
          <a:p>
            <a:pPr algn="ctr"/>
            <a:r>
              <a:rPr lang="en-US" sz="1300" b="1"/>
              <a:t>No spark/flame </a:t>
            </a:r>
            <a:r>
              <a:rPr lang="en-US" sz="1100"/>
              <a:t>= Non-Open Flame</a:t>
            </a:r>
          </a:p>
        </p:txBody>
      </p:sp>
      <p:sp>
        <p:nvSpPr>
          <p:cNvPr id="18" name="TextBox 17">
            <a:extLst>
              <a:ext uri="{FF2B5EF4-FFF2-40B4-BE49-F238E27FC236}">
                <a16:creationId xmlns:a16="http://schemas.microsoft.com/office/drawing/2014/main" id="{483E8CD9-5816-4326-9082-BA5C70491088}"/>
              </a:ext>
            </a:extLst>
          </p:cNvPr>
          <p:cNvSpPr txBox="1"/>
          <p:nvPr/>
        </p:nvSpPr>
        <p:spPr>
          <a:xfrm>
            <a:off x="6182463" y="1348862"/>
            <a:ext cx="2708995" cy="646331"/>
          </a:xfrm>
          <a:prstGeom prst="rect">
            <a:avLst/>
          </a:prstGeom>
          <a:solidFill>
            <a:schemeClr val="bg1">
              <a:lumMod val="95000"/>
            </a:schemeClr>
          </a:solidFill>
        </p:spPr>
        <p:txBody>
          <a:bodyPr wrap="square">
            <a:spAutoFit/>
          </a:bodyPr>
          <a:lstStyle/>
          <a:p>
            <a:pPr algn="ctr"/>
            <a:r>
              <a:rPr lang="en-US" sz="1200" b="1"/>
              <a:t>Depending on what bit is used the same tool can be used for open flame or non open flame hot work.</a:t>
            </a:r>
          </a:p>
        </p:txBody>
      </p:sp>
      <p:pic>
        <p:nvPicPr>
          <p:cNvPr id="22" name="Picture 21">
            <a:extLst>
              <a:ext uri="{FF2B5EF4-FFF2-40B4-BE49-F238E27FC236}">
                <a16:creationId xmlns:a16="http://schemas.microsoft.com/office/drawing/2014/main" id="{A0C823CE-7946-4CD8-9CF2-C68A936018C9}"/>
              </a:ext>
            </a:extLst>
          </p:cNvPr>
          <p:cNvPicPr>
            <a:picLocks noChangeAspect="1"/>
          </p:cNvPicPr>
          <p:nvPr/>
        </p:nvPicPr>
        <p:blipFill>
          <a:blip r:embed="rId8"/>
          <a:stretch>
            <a:fillRect/>
          </a:stretch>
        </p:blipFill>
        <p:spPr>
          <a:xfrm>
            <a:off x="6800851" y="2328230"/>
            <a:ext cx="1499824" cy="1823707"/>
          </a:xfrm>
          <a:prstGeom prst="rect">
            <a:avLst/>
          </a:prstGeom>
        </p:spPr>
      </p:pic>
      <p:pic>
        <p:nvPicPr>
          <p:cNvPr id="23" name="Picture 22">
            <a:extLst>
              <a:ext uri="{FF2B5EF4-FFF2-40B4-BE49-F238E27FC236}">
                <a16:creationId xmlns:a16="http://schemas.microsoft.com/office/drawing/2014/main" id="{FAEC3589-24AF-42EC-AA41-70468092AF86}"/>
              </a:ext>
            </a:extLst>
          </p:cNvPr>
          <p:cNvPicPr>
            <a:picLocks noChangeAspect="1"/>
          </p:cNvPicPr>
          <p:nvPr/>
        </p:nvPicPr>
        <p:blipFill>
          <a:blip r:embed="rId9"/>
          <a:stretch>
            <a:fillRect/>
          </a:stretch>
        </p:blipFill>
        <p:spPr>
          <a:xfrm>
            <a:off x="7588757" y="4492863"/>
            <a:ext cx="1302701" cy="1091224"/>
          </a:xfrm>
          <a:prstGeom prst="rect">
            <a:avLst/>
          </a:prstGeom>
        </p:spPr>
      </p:pic>
      <p:pic>
        <p:nvPicPr>
          <p:cNvPr id="24" name="Content Placeholder 8">
            <a:extLst>
              <a:ext uri="{FF2B5EF4-FFF2-40B4-BE49-F238E27FC236}">
                <a16:creationId xmlns:a16="http://schemas.microsoft.com/office/drawing/2014/main" id="{642B8A58-5A39-4CF2-BCA1-081FE9167257}"/>
              </a:ext>
            </a:extLst>
          </p:cNvPr>
          <p:cNvPicPr>
            <a:picLocks noChangeAspect="1"/>
          </p:cNvPicPr>
          <p:nvPr/>
        </p:nvPicPr>
        <p:blipFill>
          <a:blip r:embed="rId10"/>
          <a:stretch>
            <a:fillRect/>
          </a:stretch>
        </p:blipFill>
        <p:spPr>
          <a:xfrm>
            <a:off x="6327085" y="4408035"/>
            <a:ext cx="1110546" cy="1222149"/>
          </a:xfrm>
          <a:prstGeom prst="rect">
            <a:avLst/>
          </a:prstGeom>
        </p:spPr>
      </p:pic>
    </p:spTree>
    <p:extLst>
      <p:ext uri="{BB962C8B-B14F-4D97-AF65-F5344CB8AC3E}">
        <p14:creationId xmlns:p14="http://schemas.microsoft.com/office/powerpoint/2010/main" val="333262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9C890B7-79CE-42C9-83A9-B28B5878128C}"/>
              </a:ext>
            </a:extLst>
          </p:cNvPr>
          <p:cNvPicPr>
            <a:picLocks noGrp="1" noChangeAspect="1"/>
          </p:cNvPicPr>
          <p:nvPr>
            <p:ph idx="1"/>
          </p:nvPr>
        </p:nvPicPr>
        <p:blipFill>
          <a:blip r:embed="rId3"/>
          <a:stretch>
            <a:fillRect/>
          </a:stretch>
        </p:blipFill>
        <p:spPr>
          <a:xfrm>
            <a:off x="411480" y="1641673"/>
            <a:ext cx="2024746" cy="2335737"/>
          </a:xfrm>
          <a:prstGeom prst="rect">
            <a:avLst/>
          </a:prstGeom>
        </p:spPr>
      </p:pic>
      <p:pic>
        <p:nvPicPr>
          <p:cNvPr id="5" name="Picture 4">
            <a:extLst>
              <a:ext uri="{FF2B5EF4-FFF2-40B4-BE49-F238E27FC236}">
                <a16:creationId xmlns:a16="http://schemas.microsoft.com/office/drawing/2014/main" id="{7E344AF9-91FF-46CF-BAC9-C8871067F238}"/>
              </a:ext>
            </a:extLst>
          </p:cNvPr>
          <p:cNvPicPr>
            <a:picLocks noChangeAspect="1"/>
          </p:cNvPicPr>
          <p:nvPr/>
        </p:nvPicPr>
        <p:blipFill>
          <a:blip r:embed="rId4"/>
          <a:stretch>
            <a:fillRect/>
          </a:stretch>
        </p:blipFill>
        <p:spPr>
          <a:xfrm>
            <a:off x="214960" y="4116225"/>
            <a:ext cx="2289440" cy="2376085"/>
          </a:xfrm>
          <a:prstGeom prst="rect">
            <a:avLst/>
          </a:prstGeom>
        </p:spPr>
      </p:pic>
      <p:pic>
        <p:nvPicPr>
          <p:cNvPr id="6" name="Picture 5">
            <a:extLst>
              <a:ext uri="{FF2B5EF4-FFF2-40B4-BE49-F238E27FC236}">
                <a16:creationId xmlns:a16="http://schemas.microsoft.com/office/drawing/2014/main" id="{D1BF8D35-2FBD-4D31-9050-5B84C350342C}"/>
              </a:ext>
            </a:extLst>
          </p:cNvPr>
          <p:cNvPicPr>
            <a:picLocks noChangeAspect="1"/>
          </p:cNvPicPr>
          <p:nvPr/>
        </p:nvPicPr>
        <p:blipFill>
          <a:blip r:embed="rId5"/>
          <a:stretch>
            <a:fillRect/>
          </a:stretch>
        </p:blipFill>
        <p:spPr>
          <a:xfrm>
            <a:off x="2686557" y="4334194"/>
            <a:ext cx="1885237" cy="1940146"/>
          </a:xfrm>
          <a:prstGeom prst="rect">
            <a:avLst/>
          </a:prstGeom>
        </p:spPr>
      </p:pic>
      <p:pic>
        <p:nvPicPr>
          <p:cNvPr id="7" name="Picture 6">
            <a:extLst>
              <a:ext uri="{FF2B5EF4-FFF2-40B4-BE49-F238E27FC236}">
                <a16:creationId xmlns:a16="http://schemas.microsoft.com/office/drawing/2014/main" id="{8F9C1549-3A5A-4293-AF5F-9B3D1E8077EA}"/>
              </a:ext>
            </a:extLst>
          </p:cNvPr>
          <p:cNvPicPr>
            <a:picLocks noChangeAspect="1"/>
          </p:cNvPicPr>
          <p:nvPr/>
        </p:nvPicPr>
        <p:blipFill>
          <a:blip r:embed="rId6"/>
          <a:stretch>
            <a:fillRect/>
          </a:stretch>
        </p:blipFill>
        <p:spPr>
          <a:xfrm>
            <a:off x="2496781" y="1761150"/>
            <a:ext cx="2454240" cy="1940146"/>
          </a:xfrm>
          <a:prstGeom prst="rect">
            <a:avLst/>
          </a:prstGeom>
        </p:spPr>
      </p:pic>
      <p:sp>
        <p:nvSpPr>
          <p:cNvPr id="8" name="Rectangle 3">
            <a:extLst>
              <a:ext uri="{FF2B5EF4-FFF2-40B4-BE49-F238E27FC236}">
                <a16:creationId xmlns:a16="http://schemas.microsoft.com/office/drawing/2014/main" id="{4A2F4202-D59F-4F7A-AFB0-574A56C884C1}"/>
              </a:ext>
            </a:extLst>
          </p:cNvPr>
          <p:cNvSpPr txBox="1">
            <a:spLocks noChangeArrowheads="1"/>
          </p:cNvSpPr>
          <p:nvPr/>
        </p:nvSpPr>
        <p:spPr>
          <a:xfrm>
            <a:off x="3419329" y="3710364"/>
            <a:ext cx="1077213" cy="249651"/>
          </a:xfrm>
          <a:prstGeom prst="rect">
            <a:avLst/>
          </a:prstGeom>
        </p:spPr>
        <p:txBody>
          <a:bodyPr vert="horz" lIns="0" tIns="0" rIns="0" bIns="0" rtlCol="0">
            <a:normAutofit lnSpcReduction="10000"/>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nSpc>
                <a:spcPct val="110000"/>
              </a:lnSpc>
              <a:buFont typeface="Arial"/>
              <a:buNone/>
            </a:pPr>
            <a:r>
              <a:rPr lang="en-US" altLang="en-US" b="1"/>
              <a:t>Forklift</a:t>
            </a:r>
            <a:endParaRPr lang="en-US"/>
          </a:p>
          <a:p>
            <a:pPr lvl="1">
              <a:lnSpc>
                <a:spcPct val="110000"/>
              </a:lnSpc>
            </a:pPr>
            <a:endParaRPr lang="en-US" altLang="en-US"/>
          </a:p>
        </p:txBody>
      </p:sp>
      <p:sp>
        <p:nvSpPr>
          <p:cNvPr id="9" name="Rectangle 3">
            <a:extLst>
              <a:ext uri="{FF2B5EF4-FFF2-40B4-BE49-F238E27FC236}">
                <a16:creationId xmlns:a16="http://schemas.microsoft.com/office/drawing/2014/main" id="{339F4F8F-9208-4D4D-9B81-99ED4084A26D}"/>
              </a:ext>
            </a:extLst>
          </p:cNvPr>
          <p:cNvSpPr txBox="1">
            <a:spLocks noChangeArrowheads="1"/>
          </p:cNvSpPr>
          <p:nvPr/>
        </p:nvSpPr>
        <p:spPr>
          <a:xfrm>
            <a:off x="2072698" y="5952332"/>
            <a:ext cx="1077213" cy="249651"/>
          </a:xfrm>
          <a:prstGeom prst="rect">
            <a:avLst/>
          </a:prstGeom>
        </p:spPr>
        <p:txBody>
          <a:bodyPr vert="horz" lIns="0" tIns="0" rIns="0" bIns="0" rtlCol="0">
            <a:normAutofit lnSpcReduction="10000"/>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nSpc>
                <a:spcPct val="110000"/>
              </a:lnSpc>
              <a:buFont typeface="Arial"/>
              <a:buNone/>
            </a:pPr>
            <a:r>
              <a:rPr lang="en-US" altLang="en-US" b="1"/>
              <a:t>Generators</a:t>
            </a:r>
            <a:endParaRPr lang="en-US"/>
          </a:p>
          <a:p>
            <a:pPr lvl="1">
              <a:lnSpc>
                <a:spcPct val="110000"/>
              </a:lnSpc>
            </a:pPr>
            <a:endParaRPr lang="en-US" altLang="en-US"/>
          </a:p>
        </p:txBody>
      </p:sp>
      <p:sp>
        <p:nvSpPr>
          <p:cNvPr id="10" name="Rectangle 3">
            <a:extLst>
              <a:ext uri="{FF2B5EF4-FFF2-40B4-BE49-F238E27FC236}">
                <a16:creationId xmlns:a16="http://schemas.microsoft.com/office/drawing/2014/main" id="{923EECA1-4984-4246-9DD5-323BF4D150B6}"/>
              </a:ext>
            </a:extLst>
          </p:cNvPr>
          <p:cNvSpPr txBox="1">
            <a:spLocks noChangeArrowheads="1"/>
          </p:cNvSpPr>
          <p:nvPr/>
        </p:nvSpPr>
        <p:spPr>
          <a:xfrm>
            <a:off x="588286" y="3948318"/>
            <a:ext cx="1724049" cy="249651"/>
          </a:xfrm>
          <a:prstGeom prst="rect">
            <a:avLst/>
          </a:prstGeom>
        </p:spPr>
        <p:txBody>
          <a:bodyPr vert="horz" lIns="0" tIns="0" rIns="0" bIns="0" rtlCol="0">
            <a:noAutofit/>
          </a:bodyPr>
          <a:lstStyle>
            <a:lvl1pPr marL="144028" indent="-144028" algn="l" defTabSz="384074" rtl="0" eaLnBrk="1" latinLnBrk="0" hangingPunct="1">
              <a:spcBef>
                <a:spcPts val="420"/>
              </a:spcBef>
              <a:buFont typeface="Arial"/>
              <a:buChar char="•"/>
              <a:defRPr sz="1500" kern="1200">
                <a:solidFill>
                  <a:schemeClr val="tx1"/>
                </a:solidFill>
                <a:latin typeface="+mn-lt"/>
                <a:ea typeface="+mn-ea"/>
                <a:cs typeface="+mn-cs"/>
              </a:defRPr>
            </a:lvl1pPr>
            <a:lvl2pPr marL="288056" indent="-144028" algn="l" defTabSz="384074" rtl="0" eaLnBrk="1" latinLnBrk="0" hangingPunct="1">
              <a:spcBef>
                <a:spcPts val="420"/>
              </a:spcBef>
              <a:buFont typeface="Arial"/>
              <a:buChar char="–"/>
              <a:defRPr sz="1500" kern="1200">
                <a:solidFill>
                  <a:schemeClr val="tx1"/>
                </a:solidFill>
                <a:latin typeface="+mn-lt"/>
                <a:ea typeface="+mn-ea"/>
                <a:cs typeface="+mn-cs"/>
              </a:defRPr>
            </a:lvl2pPr>
            <a:lvl3pPr marL="432083" indent="-144028" algn="l" defTabSz="384074" rtl="0" eaLnBrk="1" latinLnBrk="0" hangingPunct="1">
              <a:spcBef>
                <a:spcPts val="420"/>
              </a:spcBef>
              <a:buFont typeface="Arial"/>
              <a:buChar char="•"/>
              <a:defRPr sz="1500" kern="1200">
                <a:solidFill>
                  <a:schemeClr val="tx1"/>
                </a:solidFill>
                <a:latin typeface="+mn-lt"/>
                <a:ea typeface="+mn-ea"/>
                <a:cs typeface="+mn-cs"/>
              </a:defRPr>
            </a:lvl3pPr>
            <a:lvl4pPr marL="576111" indent="-144028" algn="l" defTabSz="384074" rtl="0" eaLnBrk="1" latinLnBrk="0" hangingPunct="1">
              <a:spcBef>
                <a:spcPts val="420"/>
              </a:spcBef>
              <a:buSzPct val="100000"/>
              <a:buFont typeface="Arial"/>
              <a:buChar char="–"/>
              <a:defRPr sz="1500" kern="1200">
                <a:solidFill>
                  <a:schemeClr val="tx1"/>
                </a:solidFill>
                <a:latin typeface="+mn-lt"/>
                <a:ea typeface="+mn-ea"/>
                <a:cs typeface="+mn-cs"/>
              </a:defRPr>
            </a:lvl4pPr>
            <a:lvl5pPr marL="721472" indent="-145362" algn="l" defTabSz="384074" rtl="0" eaLnBrk="1" latinLnBrk="0" hangingPunct="1">
              <a:spcBef>
                <a:spcPts val="420"/>
              </a:spcBef>
              <a:buFont typeface="Arial"/>
              <a:buChar char="•"/>
              <a:defRPr sz="1500" kern="1200">
                <a:solidFill>
                  <a:schemeClr val="tx1"/>
                </a:solidFill>
                <a:latin typeface="+mn-lt"/>
                <a:ea typeface="+mn-ea"/>
                <a:cs typeface="+mn-cs"/>
              </a:defRPr>
            </a:lvl5pPr>
            <a:lvl6pPr marL="2112405" indent="-192037" algn="l" defTabSz="384074" rtl="0" eaLnBrk="1" latinLnBrk="0" hangingPunct="1">
              <a:spcBef>
                <a:spcPct val="20000"/>
              </a:spcBef>
              <a:buFont typeface="Arial"/>
              <a:buChar char="•"/>
              <a:defRPr sz="1700" kern="1200">
                <a:solidFill>
                  <a:schemeClr val="tx1"/>
                </a:solidFill>
                <a:latin typeface="+mn-lt"/>
                <a:ea typeface="+mn-ea"/>
                <a:cs typeface="+mn-cs"/>
              </a:defRPr>
            </a:lvl6pPr>
            <a:lvl7pPr marL="2496478" indent="-192037" algn="l" defTabSz="384074" rtl="0" eaLnBrk="1" latinLnBrk="0" hangingPunct="1">
              <a:spcBef>
                <a:spcPct val="20000"/>
              </a:spcBef>
              <a:buFont typeface="Arial"/>
              <a:buChar char="•"/>
              <a:defRPr sz="1700" kern="1200">
                <a:solidFill>
                  <a:schemeClr val="tx1"/>
                </a:solidFill>
                <a:latin typeface="+mn-lt"/>
                <a:ea typeface="+mn-ea"/>
                <a:cs typeface="+mn-cs"/>
              </a:defRPr>
            </a:lvl7pPr>
            <a:lvl8pPr marL="2880552" indent="-192037" algn="l" defTabSz="384074" rtl="0" eaLnBrk="1" latinLnBrk="0" hangingPunct="1">
              <a:spcBef>
                <a:spcPct val="20000"/>
              </a:spcBef>
              <a:buFont typeface="Arial"/>
              <a:buChar char="•"/>
              <a:defRPr sz="1700" kern="1200">
                <a:solidFill>
                  <a:schemeClr val="tx1"/>
                </a:solidFill>
                <a:latin typeface="+mn-lt"/>
                <a:ea typeface="+mn-ea"/>
                <a:cs typeface="+mn-cs"/>
              </a:defRPr>
            </a:lvl8pPr>
            <a:lvl9pPr marL="3264626" indent="-192037" algn="l" defTabSz="384074" rtl="0" eaLnBrk="1" latinLnBrk="0" hangingPunct="1">
              <a:spcBef>
                <a:spcPct val="20000"/>
              </a:spcBef>
              <a:buFont typeface="Arial"/>
              <a:buChar char="•"/>
              <a:defRPr sz="1700" kern="1200">
                <a:solidFill>
                  <a:schemeClr val="tx1"/>
                </a:solidFill>
                <a:latin typeface="+mn-lt"/>
                <a:ea typeface="+mn-ea"/>
                <a:cs typeface="+mn-cs"/>
              </a:defRPr>
            </a:lvl9pPr>
          </a:lstStyle>
          <a:p>
            <a:pPr marL="0" indent="0">
              <a:lnSpc>
                <a:spcPct val="110000"/>
              </a:lnSpc>
              <a:buFont typeface="Arial"/>
              <a:buNone/>
            </a:pPr>
            <a:r>
              <a:rPr lang="en-US" b="1" err="1"/>
              <a:t>Motorised</a:t>
            </a:r>
            <a:r>
              <a:rPr lang="en-US" b="1"/>
              <a:t> pumps</a:t>
            </a:r>
            <a:endParaRPr lang="en-US"/>
          </a:p>
          <a:p>
            <a:pPr>
              <a:lnSpc>
                <a:spcPct val="110000"/>
              </a:lnSpc>
            </a:pPr>
            <a:endParaRPr lang="en-US" altLang="en-US"/>
          </a:p>
        </p:txBody>
      </p:sp>
      <p:sp>
        <p:nvSpPr>
          <p:cNvPr id="11" name="Title 1">
            <a:extLst>
              <a:ext uri="{FF2B5EF4-FFF2-40B4-BE49-F238E27FC236}">
                <a16:creationId xmlns:a16="http://schemas.microsoft.com/office/drawing/2014/main" id="{5E726A4B-8974-46BD-ADD6-EB702DB839DF}"/>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Types of Hot Work</a:t>
            </a:r>
            <a:br>
              <a:rPr lang="en-US"/>
            </a:br>
            <a:r>
              <a:rPr lang="en-US" sz="1600"/>
              <a:t>Non-Open Flame Hot Work</a:t>
            </a:r>
          </a:p>
        </p:txBody>
      </p:sp>
      <p:sp>
        <p:nvSpPr>
          <p:cNvPr id="13" name="TextBox 12">
            <a:extLst>
              <a:ext uri="{FF2B5EF4-FFF2-40B4-BE49-F238E27FC236}">
                <a16:creationId xmlns:a16="http://schemas.microsoft.com/office/drawing/2014/main" id="{3AF416CF-4EA6-469F-A73A-B5324AA82CA7}"/>
              </a:ext>
            </a:extLst>
          </p:cNvPr>
          <p:cNvSpPr txBox="1"/>
          <p:nvPr/>
        </p:nvSpPr>
        <p:spPr>
          <a:xfrm>
            <a:off x="264969" y="869780"/>
            <a:ext cx="4565448" cy="580480"/>
          </a:xfrm>
          <a:prstGeom prst="rect">
            <a:avLst/>
          </a:prstGeom>
          <a:noFill/>
        </p:spPr>
        <p:txBody>
          <a:bodyPr wrap="square">
            <a:spAutoFit/>
          </a:bodyPr>
          <a:lstStyle/>
          <a:p>
            <a:pPr marL="0" indent="0" algn="ctr">
              <a:lnSpc>
                <a:spcPct val="110000"/>
              </a:lnSpc>
              <a:buNone/>
            </a:pPr>
            <a:r>
              <a:rPr lang="en-US" altLang="en-US" sz="1500" b="1">
                <a:solidFill>
                  <a:schemeClr val="accent1"/>
                </a:solidFill>
              </a:rPr>
              <a:t>Fueled Equipment = </a:t>
            </a:r>
          </a:p>
          <a:p>
            <a:pPr marL="0" indent="0" algn="ctr">
              <a:lnSpc>
                <a:spcPct val="110000"/>
              </a:lnSpc>
              <a:buNone/>
            </a:pPr>
            <a:r>
              <a:rPr lang="en-US" altLang="en-US" sz="1500" b="1">
                <a:solidFill>
                  <a:schemeClr val="accent1"/>
                </a:solidFill>
              </a:rPr>
              <a:t>Non-Open Flame Hot Work</a:t>
            </a:r>
          </a:p>
        </p:txBody>
      </p:sp>
      <p:sp>
        <p:nvSpPr>
          <p:cNvPr id="14" name="Rectangle 13">
            <a:extLst>
              <a:ext uri="{FF2B5EF4-FFF2-40B4-BE49-F238E27FC236}">
                <a16:creationId xmlns:a16="http://schemas.microsoft.com/office/drawing/2014/main" id="{4052182E-0347-4222-8E11-B38166FD85D2}"/>
              </a:ext>
            </a:extLst>
          </p:cNvPr>
          <p:cNvSpPr/>
          <p:nvPr/>
        </p:nvSpPr>
        <p:spPr>
          <a:xfrm>
            <a:off x="5007223" y="833912"/>
            <a:ext cx="3791441" cy="5658398"/>
          </a:xfrm>
          <a:prstGeom prst="rect">
            <a:avLst/>
          </a:prstGeom>
          <a:solidFill>
            <a:srgbClr val="E5F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15" name="TextBox 14">
            <a:extLst>
              <a:ext uri="{FF2B5EF4-FFF2-40B4-BE49-F238E27FC236}">
                <a16:creationId xmlns:a16="http://schemas.microsoft.com/office/drawing/2014/main" id="{765E8BEE-988D-4F47-A766-5399720C7A92}"/>
              </a:ext>
            </a:extLst>
          </p:cNvPr>
          <p:cNvSpPr txBox="1"/>
          <p:nvPr/>
        </p:nvSpPr>
        <p:spPr>
          <a:xfrm>
            <a:off x="5059016" y="869780"/>
            <a:ext cx="3588027" cy="580480"/>
          </a:xfrm>
          <a:prstGeom prst="rect">
            <a:avLst/>
          </a:prstGeom>
          <a:noFill/>
        </p:spPr>
        <p:txBody>
          <a:bodyPr wrap="square">
            <a:spAutoFit/>
          </a:bodyPr>
          <a:lstStyle/>
          <a:p>
            <a:pPr marL="0" indent="0" algn="ctr">
              <a:lnSpc>
                <a:spcPct val="110000"/>
              </a:lnSpc>
              <a:buNone/>
            </a:pPr>
            <a:r>
              <a:rPr lang="en-US" altLang="en-US" sz="1500" b="1">
                <a:solidFill>
                  <a:schemeClr val="accent1"/>
                </a:solidFill>
              </a:rPr>
              <a:t>Portable Cordless Tools = </a:t>
            </a:r>
          </a:p>
          <a:p>
            <a:pPr marL="0" indent="0" algn="ctr">
              <a:lnSpc>
                <a:spcPct val="110000"/>
              </a:lnSpc>
              <a:buNone/>
            </a:pPr>
            <a:r>
              <a:rPr lang="en-US" altLang="en-US" sz="1500" b="1">
                <a:solidFill>
                  <a:schemeClr val="accent1"/>
                </a:solidFill>
              </a:rPr>
              <a:t>Non-Open Flame Hot Work</a:t>
            </a:r>
          </a:p>
        </p:txBody>
      </p:sp>
      <p:pic>
        <p:nvPicPr>
          <p:cNvPr id="16" name="Content Placeholder 3">
            <a:extLst>
              <a:ext uri="{FF2B5EF4-FFF2-40B4-BE49-F238E27FC236}">
                <a16:creationId xmlns:a16="http://schemas.microsoft.com/office/drawing/2014/main" id="{D3D9BEC6-EDA2-4F62-9517-71C4A6FCE508}"/>
              </a:ext>
            </a:extLst>
          </p:cNvPr>
          <p:cNvPicPr>
            <a:picLocks noChangeAspect="1"/>
          </p:cNvPicPr>
          <p:nvPr/>
        </p:nvPicPr>
        <p:blipFill rotWithShape="1">
          <a:blip r:embed="rId7"/>
          <a:srcRect l="1453"/>
          <a:stretch/>
        </p:blipFill>
        <p:spPr>
          <a:xfrm>
            <a:off x="5218043" y="1925672"/>
            <a:ext cx="3327911" cy="3006656"/>
          </a:xfrm>
          <a:prstGeom prst="rect">
            <a:avLst/>
          </a:prstGeom>
        </p:spPr>
      </p:pic>
      <p:sp>
        <p:nvSpPr>
          <p:cNvPr id="18" name="TextBox 17">
            <a:extLst>
              <a:ext uri="{FF2B5EF4-FFF2-40B4-BE49-F238E27FC236}">
                <a16:creationId xmlns:a16="http://schemas.microsoft.com/office/drawing/2014/main" id="{A22C574C-DDD8-4556-BEE9-A52C521EBEC6}"/>
              </a:ext>
            </a:extLst>
          </p:cNvPr>
          <p:cNvSpPr txBox="1"/>
          <p:nvPr/>
        </p:nvSpPr>
        <p:spPr>
          <a:xfrm>
            <a:off x="5337313" y="5246736"/>
            <a:ext cx="3206542" cy="1015663"/>
          </a:xfrm>
          <a:prstGeom prst="rect">
            <a:avLst/>
          </a:prstGeom>
          <a:noFill/>
        </p:spPr>
        <p:txBody>
          <a:bodyPr wrap="square">
            <a:spAutoFit/>
          </a:bodyPr>
          <a:lstStyle/>
          <a:p>
            <a:pPr algn="ctr"/>
            <a:r>
              <a:rPr lang="en-US" sz="1200" b="1"/>
              <a:t>Cordless tools</a:t>
            </a:r>
            <a:r>
              <a:rPr lang="en-US" sz="1200" b="1" baseline="0"/>
              <a:t> still considered as hot work (non-open flame) when used in areas where flammable vapors are likely to be present (classified areas)</a:t>
            </a:r>
          </a:p>
          <a:p>
            <a:endParaRPr lang="en-US" sz="1200" b="1" baseline="0"/>
          </a:p>
        </p:txBody>
      </p:sp>
    </p:spTree>
    <p:extLst>
      <p:ext uri="{BB962C8B-B14F-4D97-AF65-F5344CB8AC3E}">
        <p14:creationId xmlns:p14="http://schemas.microsoft.com/office/powerpoint/2010/main" val="3523198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1F32221-7B6B-47F4-840A-E9A09ABFFAB7}"/>
              </a:ext>
            </a:extLst>
          </p:cNvPr>
          <p:cNvPicPr>
            <a:picLocks noGrp="1" noChangeAspect="1"/>
          </p:cNvPicPr>
          <p:nvPr>
            <p:ph idx="1"/>
          </p:nvPr>
        </p:nvPicPr>
        <p:blipFill>
          <a:blip r:embed="rId3"/>
          <a:stretch>
            <a:fillRect/>
          </a:stretch>
        </p:blipFill>
        <p:spPr>
          <a:xfrm>
            <a:off x="5173561" y="1404923"/>
            <a:ext cx="3196450" cy="1392777"/>
          </a:xfrm>
          <a:prstGeom prst="rect">
            <a:avLst/>
          </a:prstGeom>
        </p:spPr>
      </p:pic>
      <p:pic>
        <p:nvPicPr>
          <p:cNvPr id="5" name="Picture 4">
            <a:extLst>
              <a:ext uri="{FF2B5EF4-FFF2-40B4-BE49-F238E27FC236}">
                <a16:creationId xmlns:a16="http://schemas.microsoft.com/office/drawing/2014/main" id="{16AD159C-6485-4541-84B5-94FFB689F978}"/>
              </a:ext>
            </a:extLst>
          </p:cNvPr>
          <p:cNvPicPr>
            <a:picLocks noChangeAspect="1"/>
          </p:cNvPicPr>
          <p:nvPr/>
        </p:nvPicPr>
        <p:blipFill>
          <a:blip r:embed="rId4"/>
          <a:stretch>
            <a:fillRect/>
          </a:stretch>
        </p:blipFill>
        <p:spPr>
          <a:xfrm>
            <a:off x="786078" y="3729639"/>
            <a:ext cx="2616932" cy="2281794"/>
          </a:xfrm>
          <a:prstGeom prst="rect">
            <a:avLst/>
          </a:prstGeom>
        </p:spPr>
      </p:pic>
      <p:pic>
        <p:nvPicPr>
          <p:cNvPr id="7" name="Picture 6">
            <a:extLst>
              <a:ext uri="{FF2B5EF4-FFF2-40B4-BE49-F238E27FC236}">
                <a16:creationId xmlns:a16="http://schemas.microsoft.com/office/drawing/2014/main" id="{45F58C56-2498-4B4D-90BE-B9FDDE56617E}"/>
              </a:ext>
            </a:extLst>
          </p:cNvPr>
          <p:cNvPicPr>
            <a:picLocks noChangeAspect="1"/>
          </p:cNvPicPr>
          <p:nvPr/>
        </p:nvPicPr>
        <p:blipFill>
          <a:blip r:embed="rId5"/>
          <a:stretch>
            <a:fillRect/>
          </a:stretch>
        </p:blipFill>
        <p:spPr>
          <a:xfrm>
            <a:off x="4811465" y="3317862"/>
            <a:ext cx="3920643" cy="2693571"/>
          </a:xfrm>
          <a:prstGeom prst="rect">
            <a:avLst/>
          </a:prstGeom>
        </p:spPr>
      </p:pic>
      <p:sp>
        <p:nvSpPr>
          <p:cNvPr id="8" name="TextBox 7">
            <a:extLst>
              <a:ext uri="{FF2B5EF4-FFF2-40B4-BE49-F238E27FC236}">
                <a16:creationId xmlns:a16="http://schemas.microsoft.com/office/drawing/2014/main" id="{8C88181F-D48A-44A7-8A42-04BE7B49A809}"/>
              </a:ext>
            </a:extLst>
          </p:cNvPr>
          <p:cNvSpPr txBox="1"/>
          <p:nvPr/>
        </p:nvSpPr>
        <p:spPr>
          <a:xfrm>
            <a:off x="773989" y="1493440"/>
            <a:ext cx="3578725" cy="1015663"/>
          </a:xfrm>
          <a:prstGeom prst="rect">
            <a:avLst/>
          </a:prstGeom>
          <a:solidFill>
            <a:schemeClr val="bg1">
              <a:lumMod val="95000"/>
            </a:schemeClr>
          </a:solidFill>
        </p:spPr>
        <p:txBody>
          <a:bodyPr wrap="square">
            <a:spAutoFit/>
          </a:bodyPr>
          <a:lstStyle/>
          <a:p>
            <a:pPr algn="ctr"/>
            <a:r>
              <a:rPr lang="en-US" sz="1500" b="1"/>
              <a:t>Non spark producing air tools are not considered hot work – even</a:t>
            </a:r>
            <a:r>
              <a:rPr lang="en-US" sz="1500" b="1" baseline="0"/>
              <a:t> in classified areas. They are typically operated with low speed.</a:t>
            </a:r>
            <a:endParaRPr lang="en-US" sz="1500" b="1"/>
          </a:p>
        </p:txBody>
      </p:sp>
      <p:sp>
        <p:nvSpPr>
          <p:cNvPr id="11" name="Title 1">
            <a:extLst>
              <a:ext uri="{FF2B5EF4-FFF2-40B4-BE49-F238E27FC236}">
                <a16:creationId xmlns:a16="http://schemas.microsoft.com/office/drawing/2014/main" id="{38935790-6143-47DB-BA76-133A090213FC}"/>
              </a:ext>
            </a:extLst>
          </p:cNvPr>
          <p:cNvSpPr txBox="1">
            <a:spLocks/>
          </p:cNvSpPr>
          <p:nvPr/>
        </p:nvSpPr>
        <p:spPr>
          <a:xfrm>
            <a:off x="411480" y="51428"/>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Non-Hot Work Tools</a:t>
            </a:r>
            <a:br>
              <a:rPr lang="en-US"/>
            </a:br>
            <a:endParaRPr lang="en-US" sz="1600"/>
          </a:p>
        </p:txBody>
      </p:sp>
    </p:spTree>
    <p:extLst>
      <p:ext uri="{BB962C8B-B14F-4D97-AF65-F5344CB8AC3E}">
        <p14:creationId xmlns:p14="http://schemas.microsoft.com/office/powerpoint/2010/main" val="161820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06B551-9304-4A1B-B44A-7A2BE15CD7B3}"/>
              </a:ext>
            </a:extLst>
          </p:cNvPr>
          <p:cNvSpPr/>
          <p:nvPr/>
        </p:nvSpPr>
        <p:spPr>
          <a:xfrm>
            <a:off x="228394" y="869780"/>
            <a:ext cx="8686800" cy="227425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3" name="Content Placeholder 2"/>
          <p:cNvSpPr>
            <a:spLocks noGrp="1"/>
          </p:cNvSpPr>
          <p:nvPr>
            <p:ph idx="1"/>
          </p:nvPr>
        </p:nvSpPr>
        <p:spPr>
          <a:xfrm>
            <a:off x="411480" y="971721"/>
            <a:ext cx="8320628" cy="4914558"/>
          </a:xfrm>
        </p:spPr>
        <p:txBody>
          <a:bodyPr>
            <a:normAutofit/>
          </a:bodyPr>
          <a:lstStyle/>
          <a:p>
            <a:pPr marL="0" indent="0">
              <a:lnSpc>
                <a:spcPct val="110000"/>
              </a:lnSpc>
              <a:buNone/>
            </a:pPr>
            <a:r>
              <a:rPr lang="en-US" altLang="en-US" b="1">
                <a:solidFill>
                  <a:schemeClr val="accent1"/>
                </a:solidFill>
              </a:rPr>
              <a:t>Hot Work – Hazards and Consequences</a:t>
            </a:r>
          </a:p>
          <a:p>
            <a:pPr lvl="1">
              <a:lnSpc>
                <a:spcPct val="110000"/>
              </a:lnSpc>
            </a:pPr>
            <a:r>
              <a:rPr lang="en-US" altLang="en-US"/>
              <a:t>Hot Work is a hazardous activity. Explosions and fires have occurred in Chevron from hot work.</a:t>
            </a:r>
          </a:p>
          <a:p>
            <a:pPr lvl="2">
              <a:lnSpc>
                <a:spcPct val="110000"/>
              </a:lnSpc>
            </a:pPr>
            <a:r>
              <a:rPr lang="en-US" altLang="en-US"/>
              <a:t>Hot Work on a tank that didn’t have adequate safeguards caused an explosion in the tank, causing the roof of the tank to fly off and land 50 meters away.</a:t>
            </a:r>
          </a:p>
          <a:p>
            <a:pPr lvl="2">
              <a:lnSpc>
                <a:spcPct val="110000"/>
              </a:lnSpc>
            </a:pPr>
            <a:r>
              <a:rPr lang="en-US" altLang="en-US"/>
              <a:t>Explosions have occurred in F&amp;L operations during truck loading.</a:t>
            </a:r>
          </a:p>
          <a:p>
            <a:pPr lvl="1">
              <a:lnSpc>
                <a:spcPct val="110000"/>
              </a:lnSpc>
            </a:pPr>
            <a:r>
              <a:rPr lang="en-US" altLang="en-US"/>
              <a:t>It is critical that we all follow the requirements of the Hot Work Standard whenever we are conducting this type of task.</a:t>
            </a:r>
          </a:p>
          <a:p>
            <a:pPr marL="0" indent="0">
              <a:lnSpc>
                <a:spcPct val="110000"/>
              </a:lnSpc>
              <a:buNone/>
            </a:pPr>
            <a:endParaRPr lang="en-US" altLang="en-US" b="1"/>
          </a:p>
          <a:p>
            <a:pPr marL="0" indent="0">
              <a:lnSpc>
                <a:spcPct val="110000"/>
              </a:lnSpc>
              <a:buNone/>
            </a:pPr>
            <a:endParaRPr lang="en-US" altLang="en-US" b="1"/>
          </a:p>
          <a:p>
            <a:pPr lvl="1">
              <a:lnSpc>
                <a:spcPct val="110000"/>
              </a:lnSpc>
            </a:pPr>
            <a:endParaRPr lang="en-US" altLang="en-US"/>
          </a:p>
          <a:p>
            <a:endParaRPr lang="en-US"/>
          </a:p>
        </p:txBody>
      </p:sp>
      <p:sp>
        <p:nvSpPr>
          <p:cNvPr id="6" name="Title 1">
            <a:extLst>
              <a:ext uri="{FF2B5EF4-FFF2-40B4-BE49-F238E27FC236}">
                <a16:creationId xmlns:a16="http://schemas.microsoft.com/office/drawing/2014/main" id="{39507FDF-3C4B-409D-BEB0-7B0311FD07EC}"/>
              </a:ext>
            </a:extLst>
          </p:cNvPr>
          <p:cNvSpPr txBox="1">
            <a:spLocks/>
          </p:cNvSpPr>
          <p:nvPr/>
        </p:nvSpPr>
        <p:spPr>
          <a:xfrm>
            <a:off x="411480" y="11672"/>
            <a:ext cx="8320628" cy="858108"/>
          </a:xfrm>
          <a:prstGeom prst="rect">
            <a:avLst/>
          </a:prstGeom>
        </p:spPr>
        <p:txBody>
          <a:bodyPr vert="horz" lIns="0" tIns="38407" rIns="0" bIns="38407" rtlCol="0" anchor="t">
            <a:noAutofit/>
          </a:bodyPr>
          <a:lstStyle>
            <a:lvl1pPr algn="ctr" defTabSz="384074" rtl="0" eaLnBrk="1" latinLnBrk="0" hangingPunct="1">
              <a:spcBef>
                <a:spcPct val="0"/>
              </a:spcBef>
              <a:buNone/>
              <a:defRPr sz="2400" b="1" kern="1200">
                <a:solidFill>
                  <a:schemeClr val="bg2"/>
                </a:solidFill>
                <a:latin typeface="+mj-lt"/>
                <a:ea typeface="+mj-ea"/>
                <a:cs typeface="+mj-cs"/>
              </a:defRPr>
            </a:lvl1pPr>
          </a:lstStyle>
          <a:p>
            <a:r>
              <a:rPr lang="en-US"/>
              <a:t>Hot Work</a:t>
            </a:r>
            <a:br>
              <a:rPr lang="en-US"/>
            </a:br>
            <a:r>
              <a:rPr lang="en-US" sz="1600"/>
              <a:t>Hazards and Alternatives</a:t>
            </a:r>
          </a:p>
        </p:txBody>
      </p:sp>
      <p:sp>
        <p:nvSpPr>
          <p:cNvPr id="9" name="TextBox 8">
            <a:extLst>
              <a:ext uri="{FF2B5EF4-FFF2-40B4-BE49-F238E27FC236}">
                <a16:creationId xmlns:a16="http://schemas.microsoft.com/office/drawing/2014/main" id="{7A1B0E02-EC51-442E-9FFA-7D238D5E96EC}"/>
              </a:ext>
            </a:extLst>
          </p:cNvPr>
          <p:cNvSpPr txBox="1"/>
          <p:nvPr/>
        </p:nvSpPr>
        <p:spPr>
          <a:xfrm>
            <a:off x="4726072" y="3347656"/>
            <a:ext cx="4160107" cy="2917786"/>
          </a:xfrm>
          <a:prstGeom prst="rect">
            <a:avLst/>
          </a:prstGeom>
          <a:solidFill>
            <a:schemeClr val="accent5">
              <a:lumMod val="20000"/>
              <a:lumOff val="80000"/>
            </a:schemeClr>
          </a:solidFill>
        </p:spPr>
        <p:txBody>
          <a:bodyPr wrap="square">
            <a:spAutoFit/>
          </a:bodyPr>
          <a:lstStyle/>
          <a:p>
            <a:pPr marL="0" indent="0">
              <a:lnSpc>
                <a:spcPct val="110000"/>
              </a:lnSpc>
              <a:buNone/>
            </a:pPr>
            <a:r>
              <a:rPr lang="en-US" altLang="en-US" sz="1400" b="1"/>
              <a:t>Hot work shall not be permitted in the presence of explosive atmospheres.</a:t>
            </a:r>
          </a:p>
          <a:p>
            <a:pPr marL="285750" indent="-285750">
              <a:lnSpc>
                <a:spcPct val="110000"/>
              </a:lnSpc>
              <a:buFont typeface="Arial" panose="020B0604020202020204" pitchFamily="34" charset="0"/>
              <a:buChar char="•"/>
            </a:pPr>
            <a:r>
              <a:rPr lang="en-US" altLang="en-US" sz="1400"/>
              <a:t>Opening Piping &amp; Equipment that may contain flammable materials shall not be done using Open Flame or Non-Open Flame Hot Work techniques unless it has been verified to be free of flammable materials prior to opening.</a:t>
            </a:r>
          </a:p>
          <a:p>
            <a:pPr marL="285750" indent="-285750">
              <a:lnSpc>
                <a:spcPct val="110000"/>
              </a:lnSpc>
              <a:buFont typeface="Arial" panose="020B0604020202020204" pitchFamily="34" charset="0"/>
              <a:buChar char="•"/>
            </a:pPr>
            <a:r>
              <a:rPr lang="en-US" altLang="en-US" sz="1400"/>
              <a:t>Hot Work may not be conducted within 50 ft (15m) when Opening Piping &amp; Equipment that may contain flammable materials until the piping or equipment  has been verified to be free of flammable materials prior to opening or</a:t>
            </a:r>
          </a:p>
        </p:txBody>
      </p:sp>
      <p:sp>
        <p:nvSpPr>
          <p:cNvPr id="11" name="TextBox 10">
            <a:extLst>
              <a:ext uri="{FF2B5EF4-FFF2-40B4-BE49-F238E27FC236}">
                <a16:creationId xmlns:a16="http://schemas.microsoft.com/office/drawing/2014/main" id="{FF1052BD-C820-45FC-BB55-D57234CB54D8}"/>
              </a:ext>
            </a:extLst>
          </p:cNvPr>
          <p:cNvSpPr txBox="1"/>
          <p:nvPr/>
        </p:nvSpPr>
        <p:spPr>
          <a:xfrm>
            <a:off x="411481" y="3244241"/>
            <a:ext cx="4006448" cy="3154774"/>
          </a:xfrm>
          <a:prstGeom prst="rect">
            <a:avLst/>
          </a:prstGeom>
          <a:noFill/>
        </p:spPr>
        <p:txBody>
          <a:bodyPr wrap="square">
            <a:spAutoFit/>
          </a:bodyPr>
          <a:lstStyle/>
          <a:p>
            <a:pPr marL="0" indent="0">
              <a:lnSpc>
                <a:spcPct val="110000"/>
              </a:lnSpc>
              <a:buNone/>
            </a:pPr>
            <a:r>
              <a:rPr lang="en-US" altLang="en-US" sz="1400" b="1">
                <a:solidFill>
                  <a:schemeClr val="accent1"/>
                </a:solidFill>
              </a:rPr>
              <a:t>Hot Work Alternatives</a:t>
            </a:r>
          </a:p>
          <a:p>
            <a:pPr marL="0" indent="0">
              <a:lnSpc>
                <a:spcPct val="110000"/>
              </a:lnSpc>
              <a:buNone/>
            </a:pPr>
            <a:r>
              <a:rPr lang="en-US" sz="1400"/>
              <a:t>Cold work or other alternatives shall be considered before undertaking hot work.  These alternatives include, but are not limited to:</a:t>
            </a:r>
          </a:p>
          <a:p>
            <a:pPr marL="285750" indent="-285750">
              <a:lnSpc>
                <a:spcPct val="110000"/>
              </a:lnSpc>
              <a:buFont typeface="Arial" panose="020B0604020202020204" pitchFamily="34" charset="0"/>
              <a:buChar char="•"/>
            </a:pPr>
            <a:r>
              <a:rPr lang="en-US" sz="1400"/>
              <a:t>Use of hand or pneumatic tools that have a low probability of creating enough energy to ignite a flammable mixture.</a:t>
            </a:r>
          </a:p>
          <a:p>
            <a:pPr marL="285750" indent="-285750">
              <a:lnSpc>
                <a:spcPct val="110000"/>
              </a:lnSpc>
              <a:buFont typeface="Arial" panose="020B0604020202020204" pitchFamily="34" charset="0"/>
              <a:buChar char="•"/>
            </a:pPr>
            <a:r>
              <a:rPr lang="en-US" sz="1400"/>
              <a:t>Movement of the material outside of classified areas.</a:t>
            </a:r>
          </a:p>
          <a:p>
            <a:pPr marL="285750" indent="-285750">
              <a:lnSpc>
                <a:spcPct val="110000"/>
              </a:lnSpc>
              <a:buFont typeface="Arial" panose="020B0604020202020204" pitchFamily="34" charset="0"/>
              <a:buChar char="•"/>
            </a:pPr>
            <a:r>
              <a:rPr lang="en-US" sz="1400"/>
              <a:t>Mechanical bolting or other non-hot work alternatives</a:t>
            </a:r>
          </a:p>
          <a:p>
            <a:pPr marL="285750" indent="-285750">
              <a:lnSpc>
                <a:spcPct val="110000"/>
              </a:lnSpc>
              <a:buFont typeface="Arial" panose="020B0604020202020204" pitchFamily="34" charset="0"/>
              <a:buChar char="•"/>
            </a:pPr>
            <a:r>
              <a:rPr lang="en-US" sz="1400"/>
              <a:t>Delaying work until next scheduled shutdown</a:t>
            </a:r>
          </a:p>
        </p:txBody>
      </p:sp>
    </p:spTree>
    <p:extLst>
      <p:ext uri="{BB962C8B-B14F-4D97-AF65-F5344CB8AC3E}">
        <p14:creationId xmlns:p14="http://schemas.microsoft.com/office/powerpoint/2010/main" val="2026390142"/>
      </p:ext>
    </p:extLst>
  </p:cSld>
  <p:clrMapOvr>
    <a:masterClrMapping/>
  </p:clrMapOvr>
</p:sld>
</file>

<file path=ppt/theme/theme1.xml><?xml version="1.0" encoding="utf-8"?>
<a:theme xmlns:a="http://schemas.openxmlformats.org/drawingml/2006/main" name="Corporate PPT template_standard">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Standard" id="{F5AF1C88-D356-944A-901D-C3EE1C3CB669}" vid="{02262430-1950-4C42-9482-D72AC495BF6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evron_PPT_WS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Widescreen" id="{678C97CC-69AB-AB46-AA21-E73BDA91082A}" vid="{6447A4D3-E91E-5C43-86F2-F2E5FE104191}"/>
    </a:ext>
  </a:extLst>
</a:theme>
</file>

<file path=ppt/theme/theme3.xml><?xml version="1.0" encoding="utf-8"?>
<a:theme xmlns:a="http://schemas.openxmlformats.org/drawingml/2006/main" name="1_Chevron_PPT_WS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Widescreen" id="{678C97CC-69AB-AB46-AA21-E73BDA91082A}" vid="{6447A4D3-E91E-5C43-86F2-F2E5FE104191}"/>
    </a:ext>
  </a:extLst>
</a:theme>
</file>

<file path=ppt/theme/theme4.xml><?xml version="1.0" encoding="utf-8"?>
<a:theme xmlns:a="http://schemas.openxmlformats.org/drawingml/2006/main" name="2_Chevron_PPT_WS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Widescreen" id="{678C97CC-69AB-AB46-AA21-E73BDA91082A}" vid="{6447A4D3-E91E-5C43-86F2-F2E5FE104191}"/>
    </a:ext>
  </a:extLst>
</a:theme>
</file>

<file path=ppt/theme/theme5.xml><?xml version="1.0" encoding="utf-8"?>
<a:theme xmlns:a="http://schemas.openxmlformats.org/drawingml/2006/main" name="3_Chevron_PPT_WS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Widescreen" id="{678C97CC-69AB-AB46-AA21-E73BDA91082A}" vid="{6447A4D3-E91E-5C43-86F2-F2E5FE104191}"/>
    </a:ext>
  </a:extLst>
</a:theme>
</file>

<file path=ppt/theme/theme6.xml><?xml version="1.0" encoding="utf-8"?>
<a:theme xmlns:a="http://schemas.openxmlformats.org/drawingml/2006/main" name="4_Chevron_PPT_WS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Widescreen" id="{678C97CC-69AB-AB46-AA21-E73BDA91082A}" vid="{6447A4D3-E91E-5C43-86F2-F2E5FE104191}"/>
    </a:ext>
  </a:extLst>
</a:theme>
</file>

<file path=ppt/theme/theme7.xml><?xml version="1.0" encoding="utf-8"?>
<a:theme xmlns:a="http://schemas.openxmlformats.org/drawingml/2006/main" name="5_Chevron_PPT_WS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Widescreen" id="{678C97CC-69AB-AB46-AA21-E73BDA91082A}" vid="{6447A4D3-E91E-5C43-86F2-F2E5FE104191}"/>
    </a:ext>
  </a:extLst>
</a:theme>
</file>

<file path=ppt/theme/theme8.xml><?xml version="1.0" encoding="utf-8"?>
<a:theme xmlns:a="http://schemas.openxmlformats.org/drawingml/2006/main" name="Chevron_PPT_Standard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Standard" id="{F5AF1C88-D356-944A-901D-C3EE1C3CB669}" vid="{F9A5DD0C-FADE-D942-8298-0929B6AAED76}"/>
    </a:ext>
  </a:extLst>
</a:theme>
</file>

<file path=ppt/theme/theme9.xml><?xml version="1.0" encoding="utf-8"?>
<a:theme xmlns:a="http://schemas.openxmlformats.org/drawingml/2006/main" name="1_Chevron_PPT_Standard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_PPT_Standard" id="{F5AF1C88-D356-944A-901D-C3EE1C3CB669}" vid="{F9A5DD0C-FADE-D942-8298-0929B6AAED7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994f3fd-e912-4186-bd51-9a36a9dc7848">
      <UserInfo>
        <DisplayName>Carriger, Darrell</DisplayName>
        <AccountId>2066</AccountId>
        <AccountType/>
      </UserInfo>
      <UserInfo>
        <DisplayName>Turner, Jameson</DisplayName>
        <AccountId>10157</AccountId>
        <AccountType/>
      </UserInfo>
      <UserInfo>
        <DisplayName>Pace, Daniel S</DisplayName>
        <AccountId>365</AccountId>
        <AccountType/>
      </UserInfo>
      <UserInfo>
        <DisplayName>Martin, Roy M</DisplayName>
        <AccountId>23772</AccountId>
        <AccountType/>
      </UserInfo>
    </SharedWithUsers>
    <lcf76f155ced4ddcb4097134ff3c332f xmlns="49d920e5-e955-4682-a8b4-be6f99621bee">
      <Terms xmlns="http://schemas.microsoft.com/office/infopath/2007/PartnerControls"/>
    </lcf76f155ced4ddcb4097134ff3c332f>
    <TaxCatchAll xmlns="b9f1db13-37d0-4e45-944c-b878e899200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988E0BBC09E540AD19E46969C76859" ma:contentTypeVersion="11" ma:contentTypeDescription="Create a new document." ma:contentTypeScope="" ma:versionID="f99ed6d06e66f8b14dbea756e2e5af33">
  <xsd:schema xmlns:xsd="http://www.w3.org/2001/XMLSchema" xmlns:xs="http://www.w3.org/2001/XMLSchema" xmlns:p="http://schemas.microsoft.com/office/2006/metadata/properties" xmlns:ns2="49d920e5-e955-4682-a8b4-be6f99621bee" xmlns:ns3="4994f3fd-e912-4186-bd51-9a36a9dc7848" xmlns:ns4="b9f1db13-37d0-4e45-944c-b878e8992007" targetNamespace="http://schemas.microsoft.com/office/2006/metadata/properties" ma:root="true" ma:fieldsID="87877c4fcb6e8e0a1d617463952b53c3" ns2:_="" ns3:_="" ns4:_="">
    <xsd:import namespace="49d920e5-e955-4682-a8b4-be6f99621bee"/>
    <xsd:import namespace="4994f3fd-e912-4186-bd51-9a36a9dc7848"/>
    <xsd:import namespace="b9f1db13-37d0-4e45-944c-b878e89920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d920e5-e955-4682-a8b4-be6f99621b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b784c7-ee61-4ee7-89a9-d87ec2bf095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94f3fd-e912-4186-bd51-9a36a9dc78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f1db13-37d0-4e45-944c-b878e899200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90dc2e9-9655-4838-b29a-054fafdb405d}" ma:internalName="TaxCatchAll" ma:showField="CatchAllData" ma:web="4994f3fd-e912-4186-bd51-9a36a9dc78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D7CC5E-3317-4468-ACD1-09189FA21A4D}">
  <ds:schemaRefs>
    <ds:schemaRef ds:uri="4994f3fd-e912-4186-bd51-9a36a9dc7848"/>
    <ds:schemaRef ds:uri="b9f1db13-37d0-4e45-944c-b878e8992007"/>
    <ds:schemaRef ds:uri="de349a0a-da8f-457f-a23a-4f26e9ba61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9d920e5-e955-4682-a8b4-be6f99621bee"/>
  </ds:schemaRefs>
</ds:datastoreItem>
</file>

<file path=customXml/itemProps2.xml><?xml version="1.0" encoding="utf-8"?>
<ds:datastoreItem xmlns:ds="http://schemas.openxmlformats.org/officeDocument/2006/customXml" ds:itemID="{69E612AB-324B-4069-A105-DB3191299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d920e5-e955-4682-a8b4-be6f99621bee"/>
    <ds:schemaRef ds:uri="4994f3fd-e912-4186-bd51-9a36a9dc7848"/>
    <ds:schemaRef ds:uri="b9f1db13-37d0-4e45-944c-b878e89920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7B6914-E722-4258-B6F4-8C8CB38C6E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30</Slides>
  <Notes>27</Notes>
  <HiddenSlides>0</HiddenSlides>
  <ScaleCrop>false</ScaleCrop>
  <HeadingPairs>
    <vt:vector size="4" baseType="variant">
      <vt:variant>
        <vt:lpstr>Theme</vt:lpstr>
      </vt:variant>
      <vt:variant>
        <vt:i4>9</vt:i4>
      </vt:variant>
      <vt:variant>
        <vt:lpstr>Slide Titles</vt:lpstr>
      </vt:variant>
      <vt:variant>
        <vt:i4>30</vt:i4>
      </vt:variant>
    </vt:vector>
  </HeadingPairs>
  <TitlesOfParts>
    <vt:vector size="39" baseType="lpstr">
      <vt:lpstr>Corporate PPT template_standard</vt:lpstr>
      <vt:lpstr>Chevron_PPT_WS_White</vt:lpstr>
      <vt:lpstr>1_Chevron_PPT_WS_White</vt:lpstr>
      <vt:lpstr>2_Chevron_PPT_WS_White</vt:lpstr>
      <vt:lpstr>3_Chevron_PPT_WS_White</vt:lpstr>
      <vt:lpstr>4_Chevron_PPT_WS_White</vt:lpstr>
      <vt:lpstr>5_Chevron_PPT_WS_White</vt:lpstr>
      <vt:lpstr>Chevron_PPT_Standard_White</vt:lpstr>
      <vt:lpstr>1_Chevron_PPT_Standard_White</vt:lpstr>
      <vt:lpstr>MSW Initial/Refresher Training: Hot Work and Gas Detection</vt:lpstr>
      <vt:lpstr>Key Definitions from Hot Work Standard Common Definitions</vt:lpstr>
      <vt:lpstr>Key Definitions from Hot Work Standard Common Definitions</vt:lpstr>
      <vt:lpstr>Key Definitions from Hot Work Standard Types of Hot Work</vt:lpstr>
      <vt:lpstr>PowerPoint Presentation</vt:lpstr>
      <vt:lpstr>Types of Hot Work Open Flame Hot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Job Site Preparation for a Hot Work Hazard Analysis</vt:lpstr>
      <vt:lpstr>Job Site Preparation for a Hot Work Hazard Analysis</vt:lpstr>
      <vt:lpstr>Job Site Preparation for a Hot Work</vt:lpstr>
      <vt:lpstr>Job Site Preparation for a Hot Work</vt:lpstr>
      <vt:lpstr>PowerPoint Presentation</vt:lpstr>
      <vt:lpstr>Job Site Preparation for a Hot Work Fire Watch</vt:lpstr>
      <vt:lpstr>Job Site Preparation for a Hot Work Gas Testing</vt:lpstr>
      <vt:lpstr>Job Site Preparation for a Hot Work Gas Testing</vt:lpstr>
      <vt:lpstr>Job Site Preparation for a Hot Work Gas Testing</vt:lpstr>
      <vt:lpstr>Job Site Preparation for a Hot Work Building OC in Gas Testing</vt:lpstr>
      <vt:lpstr>Job Site Preparation for a Hot Work Other Requirements from the Hot Work Standard</vt:lpstr>
      <vt:lpstr>Designated Safe Hot Work Area</vt:lpstr>
      <vt:lpstr>Hot Work Job Completion and Record Retention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MCBU MSW PA PMCoW Day 2 Version 3</dc:title>
  <dc:creator>MCBU MSW Team</dc:creator>
  <cp:revision>19</cp:revision>
  <dcterms:modified xsi:type="dcterms:W3CDTF">2023-06-15T18:09:27Z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0x010100FD988E0BBC09E540AD19E46969C76859</vt:lpwstr>
  </property>
  <property fmtid="{D5CDD505-2E9C-101B-9397-08002B2CF9AE}" pid="3" name="Chevron Discipline">
    <vt:lpwstr/>
  </property>
  <property fmtid="{D5CDD505-2E9C-101B-9397-08002B2CF9AE}" pid="4" name="Retention Category">
    <vt:lpwstr>1;#Non-Record|1e0fcd32-c316-4759-967f-319c5b88aa7f</vt:lpwstr>
  </property>
  <property fmtid="{D5CDD505-2E9C-101B-9397-08002B2CF9AE}" pid="5" name="Chevron Organization">
    <vt:lpwstr>2;#MCBU|5e088c3e-b7f1-4640-ac06-904a313d953b</vt:lpwstr>
  </property>
  <property fmtid="{D5CDD505-2E9C-101B-9397-08002B2CF9AE}" pid="6" name="MSIP_Label_6e4db608-ddec-4a44-8ad7-7d5a79b7448e_Enabled">
    <vt:lpwstr>true</vt:lpwstr>
  </property>
  <property fmtid="{D5CDD505-2E9C-101B-9397-08002B2CF9AE}" pid="7" name="MSIP_Label_6e4db608-ddec-4a44-8ad7-7d5a79b7448e_SetDate">
    <vt:lpwstr>2020-11-12T15:26:58Z</vt:lpwstr>
  </property>
  <property fmtid="{D5CDD505-2E9C-101B-9397-08002B2CF9AE}" pid="8" name="MSIP_Label_6e4db608-ddec-4a44-8ad7-7d5a79b7448e_Method">
    <vt:lpwstr>Standard</vt:lpwstr>
  </property>
  <property fmtid="{D5CDD505-2E9C-101B-9397-08002B2CF9AE}" pid="9" name="MSIP_Label_6e4db608-ddec-4a44-8ad7-7d5a79b7448e_Name">
    <vt:lpwstr>Internal</vt:lpwstr>
  </property>
  <property fmtid="{D5CDD505-2E9C-101B-9397-08002B2CF9AE}" pid="10" name="MSIP_Label_6e4db608-ddec-4a44-8ad7-7d5a79b7448e_SiteId">
    <vt:lpwstr>fd799da1-bfc1-4234-a91c-72b3a1cb9e26</vt:lpwstr>
  </property>
  <property fmtid="{D5CDD505-2E9C-101B-9397-08002B2CF9AE}" pid="11" name="MSIP_Label_6e4db608-ddec-4a44-8ad7-7d5a79b7448e_ActionId">
    <vt:lpwstr>1b3d8268-7a29-4dd7-9eac-b6204c41fefc</vt:lpwstr>
  </property>
  <property fmtid="{D5CDD505-2E9C-101B-9397-08002B2CF9AE}" pid="12" name="MSIP_Label_6e4db608-ddec-4a44-8ad7-7d5a79b7448e_ContentBits">
    <vt:lpwstr>0</vt:lpwstr>
  </property>
  <property fmtid="{D5CDD505-2E9C-101B-9397-08002B2CF9AE}" pid="13" name="MediaServiceImageTags">
    <vt:lpwstr/>
  </property>
  <property fmtid="{D5CDD505-2E9C-101B-9397-08002B2CF9AE}" pid="14" name="_ModernAudienceTargetUserField">
    <vt:lpwstr/>
  </property>
  <property fmtid="{D5CDD505-2E9C-101B-9397-08002B2CF9AE}" pid="15" name="SharedWithUsers">
    <vt:lpwstr>2066;#Carriger, Darrell;#10157;#Turner, Jameson;#365;#Pace, Daniel S;#23772;#Martin, Roy M</vt:lpwstr>
  </property>
</Properties>
</file>